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59" r:id="rId6"/>
    <p:sldId id="269" r:id="rId7"/>
    <p:sldId id="261" r:id="rId8"/>
    <p:sldId id="284" r:id="rId9"/>
    <p:sldId id="272" r:id="rId10"/>
    <p:sldId id="270" r:id="rId11"/>
    <p:sldId id="271" r:id="rId12"/>
    <p:sldId id="274" r:id="rId13"/>
    <p:sldId id="275" r:id="rId14"/>
    <p:sldId id="276" r:id="rId15"/>
    <p:sldId id="277" r:id="rId16"/>
    <p:sldId id="279" r:id="rId17"/>
    <p:sldId id="280" r:id="rId18"/>
    <p:sldId id="281" r:id="rId19"/>
    <p:sldId id="285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48D4"/>
    <a:srgbClr val="FDFCF7"/>
    <a:srgbClr val="394ACE"/>
    <a:srgbClr val="FDC165"/>
    <a:srgbClr val="EF5D00"/>
    <a:srgbClr val="FF757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-724" y="8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EB5B03-B4BC-4599-A7D0-2C48EDC0B5C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AC8232-3F10-4042-97E5-9BE405884365}">
      <dgm:prSet custT="1"/>
      <dgm:spPr/>
      <dgm:t>
        <a:bodyPr/>
        <a:lstStyle/>
        <a:p>
          <a:pPr algn="ctr" rtl="0"/>
          <a:r>
            <a:rPr lang="ru-RU" sz="4000" dirty="0" smtClean="0">
              <a:latin typeface="Times New Roman" pitchFamily="18" charset="0"/>
              <a:cs typeface="Times New Roman" pitchFamily="18" charset="0"/>
            </a:rPr>
            <a:t>Обязательной части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580CE979-C06D-432C-977D-D8EFE621A74F}" type="parTrans" cxnId="{76A7C11A-7DBD-427D-8AE1-3BAEDFA01C58}">
      <dgm:prSet/>
      <dgm:spPr/>
      <dgm:t>
        <a:bodyPr/>
        <a:lstStyle/>
        <a:p>
          <a:endParaRPr lang="ru-RU"/>
        </a:p>
      </dgm:t>
    </dgm:pt>
    <dgm:pt modelId="{2197EC24-72BF-493C-9F23-757FD2420337}" type="sibTrans" cxnId="{76A7C11A-7DBD-427D-8AE1-3BAEDFA01C58}">
      <dgm:prSet/>
      <dgm:spPr/>
      <dgm:t>
        <a:bodyPr/>
        <a:lstStyle/>
        <a:p>
          <a:endParaRPr lang="ru-RU"/>
        </a:p>
      </dgm:t>
    </dgm:pt>
    <dgm:pt modelId="{313A31A4-CFA7-40B2-B0F4-E26E6EC90296}">
      <dgm:prSet/>
      <dgm:spPr/>
      <dgm:t>
        <a:bodyPr/>
        <a:lstStyle/>
        <a:p>
          <a:pPr algn="ctr" rtl="0"/>
          <a:r>
            <a:rPr lang="ru-RU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Вариативной части (формируемой участниками  образовательных отношений)</a:t>
          </a:r>
          <a:endParaRPr lang="ru-RU" dirty="0">
            <a:solidFill>
              <a:schemeClr val="bg1"/>
            </a:solidFill>
          </a:endParaRPr>
        </a:p>
      </dgm:t>
    </dgm:pt>
    <dgm:pt modelId="{67788128-2CA8-4E0B-BB6F-4E88F899B5C5}" type="parTrans" cxnId="{50625525-40E7-4906-B3BF-DE91237325DD}">
      <dgm:prSet/>
      <dgm:spPr/>
      <dgm:t>
        <a:bodyPr/>
        <a:lstStyle/>
        <a:p>
          <a:endParaRPr lang="ru-RU"/>
        </a:p>
      </dgm:t>
    </dgm:pt>
    <dgm:pt modelId="{9B8EAD85-6B93-4883-8049-E8DA70AB9EC7}" type="sibTrans" cxnId="{50625525-40E7-4906-B3BF-DE91237325DD}">
      <dgm:prSet/>
      <dgm:spPr/>
      <dgm:t>
        <a:bodyPr/>
        <a:lstStyle/>
        <a:p>
          <a:endParaRPr lang="ru-RU"/>
        </a:p>
      </dgm:t>
    </dgm:pt>
    <dgm:pt modelId="{591B3336-C5E5-4E58-B0C7-9CC0CEC57E31}">
      <dgm:prSet/>
      <dgm:spPr/>
      <dgm:t>
        <a:bodyPr/>
        <a:lstStyle/>
        <a:p>
          <a:pPr rtl="0"/>
          <a:endParaRPr lang="ru-RU" dirty="0"/>
        </a:p>
      </dgm:t>
    </dgm:pt>
    <dgm:pt modelId="{C037B10A-F3A0-4306-8AA2-55A2C8D3E499}" type="parTrans" cxnId="{F6038CB0-0993-4052-A54F-C23AA4699050}">
      <dgm:prSet/>
      <dgm:spPr/>
      <dgm:t>
        <a:bodyPr/>
        <a:lstStyle/>
        <a:p>
          <a:endParaRPr lang="ru-RU"/>
        </a:p>
      </dgm:t>
    </dgm:pt>
    <dgm:pt modelId="{847AEA22-1714-4FDF-A62A-E3F6555CD7F5}" type="sibTrans" cxnId="{F6038CB0-0993-4052-A54F-C23AA4699050}">
      <dgm:prSet/>
      <dgm:spPr/>
      <dgm:t>
        <a:bodyPr/>
        <a:lstStyle/>
        <a:p>
          <a:endParaRPr lang="ru-RU"/>
        </a:p>
      </dgm:t>
    </dgm:pt>
    <dgm:pt modelId="{5DE34E84-B826-4E4E-91DB-273A7C122350}" type="pres">
      <dgm:prSet presAssocID="{44EB5B03-B4BC-4599-A7D0-2C48EDC0B5CE}" presName="linear" presStyleCnt="0">
        <dgm:presLayoutVars>
          <dgm:animLvl val="lvl"/>
          <dgm:resizeHandles val="exact"/>
        </dgm:presLayoutVars>
      </dgm:prSet>
      <dgm:spPr/>
    </dgm:pt>
    <dgm:pt modelId="{4863EB3F-3C4E-4611-B812-398FBD006532}" type="pres">
      <dgm:prSet presAssocID="{3BAC8232-3F10-4042-97E5-9BE405884365}" presName="parentText" presStyleLbl="node1" presStyleIdx="0" presStyleCnt="2" custScaleX="66575" custLinFactNeighborX="0" custLinFactNeighborY="15914">
        <dgm:presLayoutVars>
          <dgm:chMax val="0"/>
          <dgm:bulletEnabled val="1"/>
        </dgm:presLayoutVars>
      </dgm:prSet>
      <dgm:spPr/>
    </dgm:pt>
    <dgm:pt modelId="{1246B6AA-5D28-4534-B6DC-DE1C905574F1}" type="pres">
      <dgm:prSet presAssocID="{2197EC24-72BF-493C-9F23-757FD2420337}" presName="spacer" presStyleCnt="0"/>
      <dgm:spPr/>
    </dgm:pt>
    <dgm:pt modelId="{F100D7A3-D316-4FCC-8B8A-E0C4DA500307}" type="pres">
      <dgm:prSet presAssocID="{313A31A4-CFA7-40B2-B0F4-E26E6EC90296}" presName="parentText" presStyleLbl="node1" presStyleIdx="1" presStyleCnt="2" custScaleX="66209" custLinFactNeighborX="182" custLinFactNeighborY="96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A33F24-D51B-4C53-BC83-5C96CAF5D02A}" type="pres">
      <dgm:prSet presAssocID="{313A31A4-CFA7-40B2-B0F4-E26E6EC90296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FC9C8BF-B47F-4F01-81C1-4A5CC1DA2BFD}" type="presOf" srcId="{591B3336-C5E5-4E58-B0C7-9CC0CEC57E31}" destId="{1CA33F24-D51B-4C53-BC83-5C96CAF5D02A}" srcOrd="0" destOrd="0" presId="urn:microsoft.com/office/officeart/2005/8/layout/vList2"/>
    <dgm:cxn modelId="{76A7C11A-7DBD-427D-8AE1-3BAEDFA01C58}" srcId="{44EB5B03-B4BC-4599-A7D0-2C48EDC0B5CE}" destId="{3BAC8232-3F10-4042-97E5-9BE405884365}" srcOrd="0" destOrd="0" parTransId="{580CE979-C06D-432C-977D-D8EFE621A74F}" sibTransId="{2197EC24-72BF-493C-9F23-757FD2420337}"/>
    <dgm:cxn modelId="{6898F443-7548-485E-8D34-903E1983ACCE}" type="presOf" srcId="{44EB5B03-B4BC-4599-A7D0-2C48EDC0B5CE}" destId="{5DE34E84-B826-4E4E-91DB-273A7C122350}" srcOrd="0" destOrd="0" presId="urn:microsoft.com/office/officeart/2005/8/layout/vList2"/>
    <dgm:cxn modelId="{D0670775-8272-4AFA-8681-90AF297D3FCB}" type="presOf" srcId="{313A31A4-CFA7-40B2-B0F4-E26E6EC90296}" destId="{F100D7A3-D316-4FCC-8B8A-E0C4DA500307}" srcOrd="0" destOrd="0" presId="urn:microsoft.com/office/officeart/2005/8/layout/vList2"/>
    <dgm:cxn modelId="{E94CA91C-AE85-4AEC-815C-DED36A133961}" type="presOf" srcId="{3BAC8232-3F10-4042-97E5-9BE405884365}" destId="{4863EB3F-3C4E-4611-B812-398FBD006532}" srcOrd="0" destOrd="0" presId="urn:microsoft.com/office/officeart/2005/8/layout/vList2"/>
    <dgm:cxn modelId="{F6038CB0-0993-4052-A54F-C23AA4699050}" srcId="{313A31A4-CFA7-40B2-B0F4-E26E6EC90296}" destId="{591B3336-C5E5-4E58-B0C7-9CC0CEC57E31}" srcOrd="0" destOrd="0" parTransId="{C037B10A-F3A0-4306-8AA2-55A2C8D3E499}" sibTransId="{847AEA22-1714-4FDF-A62A-E3F6555CD7F5}"/>
    <dgm:cxn modelId="{50625525-40E7-4906-B3BF-DE91237325DD}" srcId="{44EB5B03-B4BC-4599-A7D0-2C48EDC0B5CE}" destId="{313A31A4-CFA7-40B2-B0F4-E26E6EC90296}" srcOrd="1" destOrd="0" parTransId="{67788128-2CA8-4E0B-BB6F-4E88F899B5C5}" sibTransId="{9B8EAD85-6B93-4883-8049-E8DA70AB9EC7}"/>
    <dgm:cxn modelId="{CEB020C8-1CD5-4664-B9B4-2A45C4BFD0D9}" type="presParOf" srcId="{5DE34E84-B826-4E4E-91DB-273A7C122350}" destId="{4863EB3F-3C4E-4611-B812-398FBD006532}" srcOrd="0" destOrd="0" presId="urn:microsoft.com/office/officeart/2005/8/layout/vList2"/>
    <dgm:cxn modelId="{BA7A72FD-00C1-4361-89D4-86ADEEB42C2D}" type="presParOf" srcId="{5DE34E84-B826-4E4E-91DB-273A7C122350}" destId="{1246B6AA-5D28-4534-B6DC-DE1C905574F1}" srcOrd="1" destOrd="0" presId="urn:microsoft.com/office/officeart/2005/8/layout/vList2"/>
    <dgm:cxn modelId="{E9509D03-341C-4377-A735-40B6CAF440F7}" type="presParOf" srcId="{5DE34E84-B826-4E4E-91DB-273A7C122350}" destId="{F100D7A3-D316-4FCC-8B8A-E0C4DA500307}" srcOrd="2" destOrd="0" presId="urn:microsoft.com/office/officeart/2005/8/layout/vList2"/>
    <dgm:cxn modelId="{B4BD27A3-05AD-4E67-8039-398BAA50D001}" type="presParOf" srcId="{5DE34E84-B826-4E4E-91DB-273A7C122350}" destId="{1CA33F24-D51B-4C53-BC83-5C96CAF5D02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63EB3F-3C4E-4611-B812-398FBD006532}">
      <dsp:nvSpPr>
        <dsp:cNvPr id="0" name=""/>
        <dsp:cNvSpPr/>
      </dsp:nvSpPr>
      <dsp:spPr>
        <a:xfrm>
          <a:off x="1757419" y="152773"/>
          <a:ext cx="7000760" cy="16339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Times New Roman" pitchFamily="18" charset="0"/>
              <a:cs typeface="Times New Roman" pitchFamily="18" charset="0"/>
            </a:rPr>
            <a:t>Обязательной части</a:t>
          </a:r>
          <a:endParaRPr lang="ru-RU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57419" y="152773"/>
        <a:ext cx="7000760" cy="1633904"/>
      </dsp:txXfrm>
    </dsp:sp>
    <dsp:sp modelId="{F100D7A3-D316-4FCC-8B8A-E0C4DA500307}">
      <dsp:nvSpPr>
        <dsp:cNvPr id="0" name=""/>
        <dsp:cNvSpPr/>
      </dsp:nvSpPr>
      <dsp:spPr>
        <a:xfrm>
          <a:off x="1795801" y="1955770"/>
          <a:ext cx="6962273" cy="16339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Вариативной части (формируемой участниками  образовательных отношений)</a:t>
          </a:r>
          <a:endParaRPr lang="ru-RU" sz="3000" kern="1200" dirty="0">
            <a:solidFill>
              <a:schemeClr val="bg1"/>
            </a:solidFill>
          </a:endParaRPr>
        </a:p>
      </dsp:txBody>
      <dsp:txXfrm>
        <a:off x="1795801" y="1955770"/>
        <a:ext cx="6962273" cy="1633904"/>
      </dsp:txXfrm>
    </dsp:sp>
    <dsp:sp modelId="{1CA33F24-D51B-4C53-BC83-5C96CAF5D02A}">
      <dsp:nvSpPr>
        <dsp:cNvPr id="0" name=""/>
        <dsp:cNvSpPr/>
      </dsp:nvSpPr>
      <dsp:spPr>
        <a:xfrm>
          <a:off x="0" y="3522293"/>
          <a:ext cx="10515600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300" kern="1200" dirty="0"/>
        </a:p>
      </dsp:txBody>
      <dsp:txXfrm>
        <a:off x="0" y="3522293"/>
        <a:ext cx="10515600" cy="695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DF3267-1025-8F97-84C7-6D6F1B26E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9510" y="763797"/>
            <a:ext cx="6184490" cy="2387600"/>
          </a:xfrm>
        </p:spPr>
        <p:txBody>
          <a:bodyPr anchor="ctr"/>
          <a:lstStyle>
            <a:lvl1pPr algn="ctr">
              <a:defRPr sz="6000" b="1">
                <a:solidFill>
                  <a:srgbClr val="EF5D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19DCCD8-336F-5B6E-3D7A-C197ADC4E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8168" y="3243472"/>
            <a:ext cx="6105832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EF5D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766868-B6E3-0C7F-2F98-44ABA83AC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F5D00"/>
                </a:solidFill>
              </a:defRPr>
            </a:lvl1pPr>
          </a:lstStyle>
          <a:p>
            <a:fld id="{20DF8AF8-FDE2-410C-8D85-3FB48DA8897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18A31D-2EA7-2D07-4E55-942D8EA02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F5D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E91F7A-BA25-9C40-5147-632CDA975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F5D00"/>
                </a:solidFill>
              </a:defRPr>
            </a:lvl1pPr>
          </a:lstStyle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5749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80B172-37AB-9C92-E2CC-164192D1A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799AD25-74B4-0B23-D1B7-4CBC09AF6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ABB94A-F3EB-BFBF-0786-30CF40209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3AD872-9F34-8E29-3901-E7F41D582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0252B0-F413-AEE1-65A4-72BC80A52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0758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10364E3-DEFE-384E-874E-CFE6BAB5B2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DB3B02D-7CF6-A0EA-23CD-25518099C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A58812-845A-DBCA-0E6E-58A42D9FA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CA56FF-DD40-2CB9-0030-B9FBA70F3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7D17E0-69B1-A6AD-2312-C86F36570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2790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790B68-8F96-411F-AAE8-9EEC655B9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B2A2F1-E7B1-7893-5A19-AD14132A4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BDC211-E2B1-0E8A-9CDA-F7BF249D0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0DF8AF8-FDE2-410C-8D85-3FB48DA8897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90AE10-595B-BA4F-757F-0D952E496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D7ECD9-62AD-2ED3-0DE8-5C33549B3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FFBE0797-8440-3EB9-6A78-2DD2D09201B7}"/>
              </a:ext>
            </a:extLst>
          </p:cNvPr>
          <p:cNvCxnSpPr>
            <a:cxnSpLocks/>
          </p:cNvCxnSpPr>
          <p:nvPr userDrawn="1"/>
        </p:nvCxnSpPr>
        <p:spPr>
          <a:xfrm>
            <a:off x="838200" y="1756175"/>
            <a:ext cx="5257800" cy="0"/>
          </a:xfrm>
          <a:prstGeom prst="line">
            <a:avLst/>
          </a:prstGeom>
          <a:ln w="31750">
            <a:solidFill>
              <a:srgbClr val="FDC1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53408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C3C622-07CE-1784-8746-BAEE04C6F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F60F502-C499-4611-3F82-6450B1736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A7542D-213D-02E1-AF6C-9E29A8C04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28D7B38-E6A4-7E3C-B690-CBC6DD3B6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B6065C-AD2A-D8F0-1E2D-D2CD813C1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5120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EF2446-78F4-64D9-3BCE-B9B91273A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5A39EB-795F-5834-CDD8-29B155F003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C0D5F12-8ED9-32B4-BB3B-3E01DD801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8FE1BD5-5603-A051-14D1-A7C4B24EE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B7FE315-FA80-84A9-E1B9-8416AA271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2326ED5-2606-B40D-F5E5-77149B7CE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0675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D81981-2075-0694-7437-B911A70A2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7ACD91A-0078-E00B-DD0A-4AC86EE9F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A6177F6-3FB6-7F47-4026-151E329E5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6AAFA44-ED3A-4C88-36DE-546D666C87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E2EF0E0-4204-8A2D-788E-8A68A484D5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BAF9F21-2C53-54FC-954A-28888E028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9F40D8F-3FF1-B013-9E23-0F5CCA6B9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31B5BFD-34E4-920A-D0E3-75F10FB14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5024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6EDA88-B122-214E-B5E0-E3180B2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F2150FF-7599-CC84-9385-2CE339615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FDBD902-BE9F-D468-C220-5A6EE2436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4B1DB4D-98BF-AEC3-954C-FFA431383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7705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C25A582-B8F3-D896-3894-4126EE55E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E4BD34A-A509-1A8E-7751-54B78A86C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89B74E2-6255-3BF7-E53A-CF19F0BB5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9209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64AF3-E71C-F0BC-1964-F4E4F97F2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4B0028-AA70-4D34-B623-DCA42E476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C25CAC5-73A4-6A14-2862-26B2F34F28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4B9F47A-338A-F9B4-C5BC-E36C58807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46B6B3-E169-2693-1A50-7F8EF0E80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11D5CC7-2DD3-61E1-014C-07FA38105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6836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703ECE-CB5B-3F96-328B-747AA9D51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4E46DD8-16C2-0AB0-7CDB-92680FFCFA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28036F4-98F8-A308-233D-A211459D9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AC9AFC1-D75B-EA63-8936-6E709A93A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9798E78-E48C-49E2-1978-305BC5E97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5284CEC-2C05-0F62-428F-0939AE6F0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0517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presentation-creation.ru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9135E0D-0038-412F-7A8E-40CEC6373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7FABF78-79CA-46B4-C1B2-3891D2DC1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9EC76DF-8B83-4025-02A8-3BE948E657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F8AF8-FDE2-410C-8D85-3FB48DA88970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C85384C-6B6C-EDC3-46C0-9BFB44D79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44CD001-6171-B71F-A678-1D1A06DAF0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3"/>
            <a:extLst>
              <a:ext uri="{FF2B5EF4-FFF2-40B4-BE49-F238E27FC236}">
                <a16:creationId xmlns:a16="http://schemas.microsoft.com/office/drawing/2014/main" xmlns="" id="{897A19B5-97F5-4E9A-1613-D5654B987D4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7759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rakitnoe.tvoysadik.ru/" TargetMode="External"/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.me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View/0001202212280044" TargetMode="External"/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6AACC2-987C-EC31-7079-F1BA920324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394ACE"/>
                </a:solidFill>
                <a:latin typeface="Times New Roman" pitchFamily="18" charset="0"/>
                <a:cs typeface="Times New Roman" pitchFamily="18" charset="0"/>
              </a:rPr>
              <a:t>Муниципальное  бюджетное дошкольное образовательное учреждение детский сад с. Ракитное Хабаровского муниципального района </a:t>
            </a:r>
            <a:br>
              <a:rPr lang="ru-RU" sz="1800" dirty="0" smtClean="0">
                <a:solidFill>
                  <a:srgbClr val="394AC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394ACE"/>
                </a:solidFill>
                <a:latin typeface="Times New Roman" pitchFamily="18" charset="0"/>
                <a:cs typeface="Times New Roman" pitchFamily="18" charset="0"/>
              </a:rPr>
              <a:t>Хабаровского края</a:t>
            </a:r>
            <a:endParaRPr lang="ru-RU" sz="1800" dirty="0">
              <a:solidFill>
                <a:srgbClr val="394AC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xmlns="" id="{1DCC2515-D3CF-7F87-1408-1C2F26335A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8168" y="3243471"/>
            <a:ext cx="6105832" cy="3224705"/>
          </a:xfrm>
        </p:spPr>
        <p:txBody>
          <a:bodyPr>
            <a:normAutofit/>
          </a:bodyPr>
          <a:lstStyle/>
          <a:p>
            <a:r>
              <a:rPr lang="ru-RU" alt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</a:t>
            </a:r>
            <a:r>
              <a:rPr lang="en-US" alt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с. Ракитное </a:t>
            </a:r>
            <a:r>
              <a:rPr lang="ru-RU" altLang="ru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</a:t>
            </a:r>
            <a:r>
              <a:rPr lang="ru-RU" altLang="ru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разработанной в соответствие с ФОП ДО и ФГОС </a:t>
            </a:r>
            <a:r>
              <a:rPr lang="ru-RU" alt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</a:p>
          <a:p>
            <a:endParaRPr lang="ru-RU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solidFill>
                  <a:srgbClr val="394AC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Ракитное, 2023</a:t>
            </a:r>
            <a:endParaRPr lang="ru-RU" sz="1800" dirty="0">
              <a:solidFill>
                <a:srgbClr val="394AC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5299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592246-65A4-6BA6-3CC1-27670157B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2233062"/>
            <a:ext cx="10515600" cy="510138"/>
          </a:xfrm>
        </p:spPr>
        <p:txBody>
          <a:bodyPr>
            <a:normAutofit fontScale="90000"/>
          </a:bodyPr>
          <a:lstStyle/>
          <a:p>
            <a:r>
              <a:rPr lang="ru-RU" altLang="ru-RU" sz="1800" dirty="0" smtClean="0">
                <a:solidFill>
                  <a:srgbClr val="394AC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solidFill>
                  <a:srgbClr val="394AC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cs typeface="Times New Roman" pitchFamily="18" charset="0"/>
              </a:rPr>
              <a:t/>
            </a:r>
            <a:br>
              <a:rPr lang="ru-RU" altLang="ru-RU" sz="1800" dirty="0" smtClean="0"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xmlns="" id="{F21D19EC-C5BA-A120-E691-0352A41437F3}"/>
              </a:ext>
            </a:extLst>
          </p:cNvPr>
          <p:cNvSpPr txBox="1">
            <a:spLocks/>
          </p:cNvSpPr>
          <p:nvPr/>
        </p:nvSpPr>
        <p:spPr>
          <a:xfrm>
            <a:off x="838200" y="2619001"/>
            <a:ext cx="105156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13800" dirty="0">
              <a:solidFill>
                <a:srgbClr val="FDC165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D9A9173-5823-C061-4060-FE0F29D08263}"/>
              </a:ext>
            </a:extLst>
          </p:cNvPr>
          <p:cNvSpPr txBox="1"/>
          <p:nvPr/>
        </p:nvSpPr>
        <p:spPr>
          <a:xfrm>
            <a:off x="838200" y="4464000"/>
            <a:ext cx="8677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000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A1EB1EE1-BFB5-7930-FF83-F60E8C85D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8147" y="1896177"/>
            <a:ext cx="106936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21895" y="1386037"/>
            <a:ext cx="10385659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Образовательная деятельность в ДОУ включает:</a:t>
            </a:r>
          </a:p>
          <a:p>
            <a:pPr indent="540385" algn="just">
              <a:tabLst>
                <a:tab pos="9017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</a:p>
          <a:p>
            <a:pPr indent="540385" algn="just">
              <a:tabLst>
                <a:tab pos="9017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образовательную деятельность, осуществляемую в ходе режимных процессов;</a:t>
            </a:r>
          </a:p>
          <a:p>
            <a:pPr indent="540385" algn="just">
              <a:tabLst>
                <a:tab pos="9017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самостоятельную деятельность детей;</a:t>
            </a:r>
          </a:p>
          <a:p>
            <a:pPr indent="540385" algn="just">
              <a:tabLst>
                <a:tab pos="9017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взаимодействие с семьями детей по реализации образовательной программы ДО (п.24.1. ФОП ДО</a:t>
            </a:r>
            <a:r>
              <a:rPr lang="ru-RU" sz="20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).</a:t>
            </a:r>
          </a:p>
          <a:p>
            <a:pPr indent="540385" algn="just">
              <a:tabLst>
                <a:tab pos="90170" algn="l"/>
              </a:tabLst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К культурным практикам </a:t>
            </a:r>
            <a:r>
              <a:rPr lang="ru-RU" sz="20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</a:p>
          <a:p>
            <a:pPr indent="540385" algn="just">
              <a:tabLst>
                <a:tab pos="90170" algn="l"/>
              </a:tabLs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17063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592246-65A4-6BA6-3CC1-27670157B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2233062"/>
            <a:ext cx="10515600" cy="510138"/>
          </a:xfrm>
        </p:spPr>
        <p:txBody>
          <a:bodyPr>
            <a:normAutofit fontScale="90000"/>
          </a:bodyPr>
          <a:lstStyle/>
          <a:p>
            <a:r>
              <a:rPr lang="ru-RU" altLang="ru-RU" sz="1800" dirty="0" smtClean="0">
                <a:solidFill>
                  <a:srgbClr val="394AC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solidFill>
                  <a:srgbClr val="394AC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cs typeface="Times New Roman" pitchFamily="18" charset="0"/>
              </a:rPr>
              <a:t/>
            </a:r>
            <a:br>
              <a:rPr lang="ru-RU" altLang="ru-RU" sz="1800" dirty="0" smtClean="0"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xmlns="" id="{F21D19EC-C5BA-A120-E691-0352A41437F3}"/>
              </a:ext>
            </a:extLst>
          </p:cNvPr>
          <p:cNvSpPr txBox="1">
            <a:spLocks/>
          </p:cNvSpPr>
          <p:nvPr/>
        </p:nvSpPr>
        <p:spPr>
          <a:xfrm>
            <a:off x="838200" y="2619001"/>
            <a:ext cx="105156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13800" dirty="0">
              <a:solidFill>
                <a:srgbClr val="FDC165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D9A9173-5823-C061-4060-FE0F29D08263}"/>
              </a:ext>
            </a:extLst>
          </p:cNvPr>
          <p:cNvSpPr txBox="1"/>
          <p:nvPr/>
        </p:nvSpPr>
        <p:spPr>
          <a:xfrm>
            <a:off x="838200" y="1097280"/>
            <a:ext cx="8677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000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A1EB1EE1-BFB5-7930-FF83-F60E8C85D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8147" y="1896177"/>
            <a:ext cx="106936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207267" y="3638349"/>
            <a:ext cx="2358190" cy="236781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Условия реализации программы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893742" y="4437246"/>
            <a:ext cx="2964581" cy="19828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Развивающая  предметно-пространственная среда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34025" y="1163053"/>
            <a:ext cx="2964581" cy="19828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Материально-технические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468627" y="1933075"/>
            <a:ext cx="2964581" cy="198280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Финансовые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условия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47548" y="4320139"/>
            <a:ext cx="2964581" cy="19828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Психолого-педагогические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42198" y="2056597"/>
            <a:ext cx="2964581" cy="198280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Кадровые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0" name="Picture 2" descr="https://avatars.mds.yandex.net/i?id=b8936c38fa9a9dff99fef93e10ed64466cfb7ceb-9850413-images-thumbs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01748" y="4432831"/>
            <a:ext cx="1694049" cy="1074754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</p:pic>
      <p:pic>
        <p:nvPicPr>
          <p:cNvPr id="2054" name="Picture 6" descr="https://avatars.mds.yandex.net/i?id=81bc002f7704820ff313638a704149a9d0c4e2fa-10836825-images-thumbs&amp;n=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6695" y="2003006"/>
            <a:ext cx="1673225" cy="1096329"/>
          </a:xfrm>
          <a:prstGeom prst="rect">
            <a:avLst/>
          </a:prstGeom>
          <a:noFill/>
        </p:spPr>
      </p:pic>
      <p:pic>
        <p:nvPicPr>
          <p:cNvPr id="2056" name="Picture 8" descr="https://avatars.mds.yandex.net/i?id=072981ac5355e6252bd726081508d9c0422bdea9-10522468-images-thumbs&amp;n=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42021" y="1281629"/>
            <a:ext cx="1772781" cy="1230564"/>
          </a:xfrm>
          <a:prstGeom prst="rect">
            <a:avLst/>
          </a:prstGeom>
          <a:noFill/>
        </p:spPr>
      </p:pic>
      <p:pic>
        <p:nvPicPr>
          <p:cNvPr id="2058" name="Picture 10" descr="https://avatars.mds.yandex.net/i?id=71a7b38a5fdd95c897d0a5051d6a0bc4680b0069-10603993-images-thumbs&amp;n=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1541" y="2149182"/>
            <a:ext cx="2098308" cy="1422582"/>
          </a:xfrm>
          <a:prstGeom prst="rect">
            <a:avLst/>
          </a:prstGeom>
          <a:noFill/>
        </p:spPr>
      </p:pic>
      <p:pic>
        <p:nvPicPr>
          <p:cNvPr id="20" name="Picture 12" descr="https://sh5-spasskoe-r07.gosweb.gosuslugi.ru/netcat_files/54/228/20110429070414_Konferentshi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57675" y="4392431"/>
            <a:ext cx="1260911" cy="1243574"/>
          </a:xfrm>
          <a:prstGeom prst="rect">
            <a:avLst/>
          </a:prstGeom>
          <a:noFill/>
        </p:spPr>
      </p:pic>
      <p:cxnSp>
        <p:nvCxnSpPr>
          <p:cNvPr id="30" name="Прямая со стрелкой 29"/>
          <p:cNvCxnSpPr>
            <a:stCxn id="12" idx="3"/>
          </p:cNvCxnSpPr>
          <p:nvPr/>
        </p:nvCxnSpPr>
        <p:spPr>
          <a:xfrm flipV="1">
            <a:off x="4012129" y="4995512"/>
            <a:ext cx="1185513" cy="31602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3" idx="3"/>
          </p:cNvCxnSpPr>
          <p:nvPr/>
        </p:nvCxnSpPr>
        <p:spPr>
          <a:xfrm>
            <a:off x="4106779" y="3047999"/>
            <a:ext cx="1283368" cy="11197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6343048" y="3137836"/>
            <a:ext cx="9626" cy="4908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11" idx="1"/>
          </p:cNvCxnSpPr>
          <p:nvPr/>
        </p:nvCxnSpPr>
        <p:spPr>
          <a:xfrm flipH="1">
            <a:off x="7363326" y="2924477"/>
            <a:ext cx="1105301" cy="121438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9" idx="1"/>
          </p:cNvCxnSpPr>
          <p:nvPr/>
        </p:nvCxnSpPr>
        <p:spPr>
          <a:xfrm flipH="1" flipV="1">
            <a:off x="7902341" y="5091764"/>
            <a:ext cx="991401" cy="3368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17063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592246-65A4-6BA6-3CC1-27670157B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2233062"/>
            <a:ext cx="10515600" cy="2752824"/>
          </a:xfrm>
        </p:spPr>
        <p:txBody>
          <a:bodyPr>
            <a:normAutofit/>
          </a:bodyPr>
          <a:lstStyle/>
          <a:p>
            <a:r>
              <a:rPr lang="ru-RU" altLang="ru-RU" sz="1800" dirty="0" smtClean="0">
                <a:solidFill>
                  <a:srgbClr val="394AC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solidFill>
                  <a:srgbClr val="394AC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cs typeface="Times New Roman" pitchFamily="18" charset="0"/>
              </a:rPr>
              <a:t/>
            </a:r>
            <a:br>
              <a:rPr lang="ru-RU" altLang="ru-RU" sz="1800" dirty="0" smtClean="0"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xmlns="" id="{F21D19EC-C5BA-A120-E691-0352A41437F3}"/>
              </a:ext>
            </a:extLst>
          </p:cNvPr>
          <p:cNvSpPr txBox="1">
            <a:spLocks/>
          </p:cNvSpPr>
          <p:nvPr/>
        </p:nvSpPr>
        <p:spPr>
          <a:xfrm>
            <a:off x="838200" y="2619001"/>
            <a:ext cx="105156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13800" dirty="0">
              <a:solidFill>
                <a:srgbClr val="FDC165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D9A9173-5823-C061-4060-FE0F29D08263}"/>
              </a:ext>
            </a:extLst>
          </p:cNvPr>
          <p:cNvSpPr txBox="1"/>
          <p:nvPr/>
        </p:nvSpPr>
        <p:spPr>
          <a:xfrm>
            <a:off x="838200" y="4464000"/>
            <a:ext cx="8677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000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A1EB1EE1-BFB5-7930-FF83-F60E8C85D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8147" y="1896177"/>
            <a:ext cx="106936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96494" y="1049774"/>
            <a:ext cx="66725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Специфика контингента воспитанников ДОУ 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48000" y="2030930"/>
            <a:ext cx="6096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Количество воспитанников в ДОУ – 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endParaRPr lang="ru-RU" alt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Количество групп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компенсирующей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направленности</a:t>
            </a:r>
          </a:p>
          <a:p>
            <a:pPr>
              <a:spcAft>
                <a:spcPts val="600"/>
              </a:spcAft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для детей с тяжелыми нарушениями речи – 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alt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воспитанников с нормативным уровнем развития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191 </a:t>
            </a:r>
            <a:r>
              <a:rPr lang="ru-RU" alt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чел,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ранний возраст – 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42,</a:t>
            </a:r>
            <a:r>
              <a:rPr lang="ru-RU" alt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дошкольный</a:t>
            </a:r>
            <a:r>
              <a:rPr lang="ru-RU" alt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возраст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149 </a:t>
            </a:r>
            <a:endParaRPr lang="ru-RU" alt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Количество воспитанников, имеющих тяжелые нарушения речи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alt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7063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592246-65A4-6BA6-3CC1-27670157B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2233062"/>
            <a:ext cx="10515600" cy="510138"/>
          </a:xfrm>
        </p:spPr>
        <p:txBody>
          <a:bodyPr>
            <a:normAutofit fontScale="90000"/>
          </a:bodyPr>
          <a:lstStyle/>
          <a:p>
            <a:r>
              <a:rPr lang="ru-RU" altLang="ru-RU" sz="1800" dirty="0" smtClean="0">
                <a:solidFill>
                  <a:srgbClr val="394AC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solidFill>
                  <a:srgbClr val="394AC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cs typeface="Times New Roman" pitchFamily="18" charset="0"/>
              </a:rPr>
              <a:t/>
            </a:r>
            <a:br>
              <a:rPr lang="ru-RU" altLang="ru-RU" sz="1800" dirty="0" smtClean="0"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xmlns="" id="{F21D19EC-C5BA-A120-E691-0352A41437F3}"/>
              </a:ext>
            </a:extLst>
          </p:cNvPr>
          <p:cNvSpPr txBox="1">
            <a:spLocks/>
          </p:cNvSpPr>
          <p:nvPr/>
        </p:nvSpPr>
        <p:spPr>
          <a:xfrm>
            <a:off x="838200" y="2619001"/>
            <a:ext cx="105156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13800" dirty="0">
              <a:solidFill>
                <a:srgbClr val="FDC165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D9A9173-5823-C061-4060-FE0F29D08263}"/>
              </a:ext>
            </a:extLst>
          </p:cNvPr>
          <p:cNvSpPr txBox="1"/>
          <p:nvPr/>
        </p:nvSpPr>
        <p:spPr>
          <a:xfrm>
            <a:off x="838200" y="4464000"/>
            <a:ext cx="8677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000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A1EB1EE1-BFB5-7930-FF83-F60E8C85D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8147" y="1896177"/>
            <a:ext cx="106936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37861" y="789272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01027" y="1790300"/>
            <a:ext cx="3522847" cy="38501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взаимодействия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063338" y="1538437"/>
            <a:ext cx="3522847" cy="42511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взаимодействия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2387" y="2319690"/>
            <a:ext cx="5621154" cy="1905801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56421" y="2135205"/>
            <a:ext cx="5678906" cy="3996089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201553" y="4320140"/>
            <a:ext cx="3522847" cy="4539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Принципы взаимодействия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42761" y="4918510"/>
            <a:ext cx="5601903" cy="1520791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7063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592246-65A4-6BA6-3CC1-27670157B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2233062"/>
            <a:ext cx="10515600" cy="2752824"/>
          </a:xfrm>
        </p:spPr>
        <p:txBody>
          <a:bodyPr>
            <a:normAutofit/>
          </a:bodyPr>
          <a:lstStyle/>
          <a:p>
            <a:r>
              <a:rPr lang="ru-RU" altLang="ru-RU" sz="1800" dirty="0" smtClean="0">
                <a:solidFill>
                  <a:srgbClr val="394AC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solidFill>
                  <a:srgbClr val="394AC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cs typeface="Times New Roman" pitchFamily="18" charset="0"/>
              </a:rPr>
              <a:t/>
            </a:r>
            <a:br>
              <a:rPr lang="ru-RU" altLang="ru-RU" sz="1800" dirty="0" smtClean="0"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xmlns="" id="{F21D19EC-C5BA-A120-E691-0352A41437F3}"/>
              </a:ext>
            </a:extLst>
          </p:cNvPr>
          <p:cNvSpPr txBox="1">
            <a:spLocks/>
          </p:cNvSpPr>
          <p:nvPr/>
        </p:nvSpPr>
        <p:spPr>
          <a:xfrm>
            <a:off x="838200" y="2619001"/>
            <a:ext cx="105156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13800" dirty="0">
              <a:solidFill>
                <a:srgbClr val="FDC165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D9A9173-5823-C061-4060-FE0F29D08263}"/>
              </a:ext>
            </a:extLst>
          </p:cNvPr>
          <p:cNvSpPr txBox="1"/>
          <p:nvPr/>
        </p:nvSpPr>
        <p:spPr>
          <a:xfrm>
            <a:off x="838200" y="4464000"/>
            <a:ext cx="8677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000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A1EB1EE1-BFB5-7930-FF83-F60E8C85D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8147" y="1896177"/>
            <a:ext cx="106936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48000" y="2030930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45332" y="1347536"/>
            <a:ext cx="63911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396691" y="1896229"/>
            <a:ext cx="720932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Управляющий совет; родительский совет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7063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592246-65A4-6BA6-3CC1-27670157B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2233062"/>
            <a:ext cx="10515600" cy="2752824"/>
          </a:xfrm>
        </p:spPr>
        <p:txBody>
          <a:bodyPr>
            <a:normAutofit/>
          </a:bodyPr>
          <a:lstStyle/>
          <a:p>
            <a:r>
              <a:rPr lang="ru-RU" altLang="ru-RU" sz="1800" dirty="0" smtClean="0">
                <a:solidFill>
                  <a:srgbClr val="394AC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solidFill>
                  <a:srgbClr val="394AC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cs typeface="Times New Roman" pitchFamily="18" charset="0"/>
              </a:rPr>
              <a:t/>
            </a:r>
            <a:br>
              <a:rPr lang="ru-RU" altLang="ru-RU" sz="1800" dirty="0" smtClean="0"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xmlns="" id="{F21D19EC-C5BA-A120-E691-0352A41437F3}"/>
              </a:ext>
            </a:extLst>
          </p:cNvPr>
          <p:cNvSpPr txBox="1">
            <a:spLocks/>
          </p:cNvSpPr>
          <p:nvPr/>
        </p:nvSpPr>
        <p:spPr>
          <a:xfrm>
            <a:off x="838200" y="2619001"/>
            <a:ext cx="105156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13800" dirty="0">
              <a:solidFill>
                <a:srgbClr val="FDC165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D9A9173-5823-C061-4060-FE0F29D08263}"/>
              </a:ext>
            </a:extLst>
          </p:cNvPr>
          <p:cNvSpPr txBox="1"/>
          <p:nvPr/>
        </p:nvSpPr>
        <p:spPr>
          <a:xfrm>
            <a:off x="838200" y="4464000"/>
            <a:ext cx="8677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000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A1EB1EE1-BFB5-7930-FF83-F60E8C85D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8147" y="1896177"/>
            <a:ext cx="106936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48000" y="2030930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35781" y="612845"/>
            <a:ext cx="103664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воспитания</a:t>
            </a:r>
            <a:endParaRPr lang="ru-RU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основе ФОП ДО,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региональной специфики реализации Стратегии развития воспитания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Хабаровском муниципальном районе.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и общества.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17063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592246-65A4-6BA6-3CC1-27670157B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2233062"/>
            <a:ext cx="10515600" cy="2752824"/>
          </a:xfrm>
        </p:spPr>
        <p:txBody>
          <a:bodyPr>
            <a:normAutofit/>
          </a:bodyPr>
          <a:lstStyle/>
          <a:p>
            <a:r>
              <a:rPr lang="ru-RU" altLang="ru-RU" sz="1800" dirty="0" smtClean="0">
                <a:solidFill>
                  <a:srgbClr val="394AC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solidFill>
                  <a:srgbClr val="394AC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cs typeface="Times New Roman" pitchFamily="18" charset="0"/>
              </a:rPr>
              <a:t/>
            </a:r>
            <a:br>
              <a:rPr lang="ru-RU" altLang="ru-RU" sz="1800" dirty="0" smtClean="0"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xmlns="" id="{F21D19EC-C5BA-A120-E691-0352A41437F3}"/>
              </a:ext>
            </a:extLst>
          </p:cNvPr>
          <p:cNvSpPr txBox="1">
            <a:spLocks/>
          </p:cNvSpPr>
          <p:nvPr/>
        </p:nvSpPr>
        <p:spPr>
          <a:xfrm>
            <a:off x="838200" y="2619001"/>
            <a:ext cx="105156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13800" dirty="0">
              <a:solidFill>
                <a:srgbClr val="FDC165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D9A9173-5823-C061-4060-FE0F29D08263}"/>
              </a:ext>
            </a:extLst>
          </p:cNvPr>
          <p:cNvSpPr txBox="1"/>
          <p:nvPr/>
        </p:nvSpPr>
        <p:spPr>
          <a:xfrm>
            <a:off x="838200" y="4464000"/>
            <a:ext cx="8677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000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A1EB1EE1-BFB5-7930-FF83-F60E8C85D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8147" y="1896177"/>
            <a:ext cx="106936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48000" y="2030930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35781" y="612845"/>
            <a:ext cx="103664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56648" y="760396"/>
            <a:ext cx="10481912" cy="6401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 smtClean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 smtClean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</a:p>
          <a:p>
            <a:pPr algn="just">
              <a:spcAft>
                <a:spcPts val="0"/>
              </a:spcAft>
            </a:pP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</a:t>
            </a:r>
            <a:r>
              <a:rPr lang="ru-RU" kern="50" dirty="0" err="1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социокультурному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), другим людям, себе;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  <a:endParaRPr lang="ru-RU" kern="50" dirty="0" smtClean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  <a:p>
            <a:pPr>
              <a:spcAft>
                <a:spcPts val="0"/>
              </a:spcAft>
            </a:pPr>
            <a:r>
              <a:rPr lang="ru-RU" b="1" kern="50" dirty="0" smtClean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 smtClean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 smtClean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 smtClean="0">
              <a:solidFill>
                <a:srgbClr val="C00000"/>
              </a:solidFill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 smtClean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 smtClean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 smtClean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 smtClean="0"/>
          </a:p>
          <a:p>
            <a:pPr marL="285750" indent="-285750" algn="just">
              <a:spcAft>
                <a:spcPts val="0"/>
              </a:spcAft>
            </a:pPr>
            <a:endParaRPr lang="ru-RU" kern="50" dirty="0" smtClean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7063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592246-65A4-6BA6-3CC1-27670157B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2233062"/>
            <a:ext cx="10515600" cy="2752824"/>
          </a:xfrm>
        </p:spPr>
        <p:txBody>
          <a:bodyPr>
            <a:normAutofit/>
          </a:bodyPr>
          <a:lstStyle/>
          <a:p>
            <a:r>
              <a:rPr lang="ru-RU" altLang="ru-RU" sz="1800" dirty="0" smtClean="0">
                <a:solidFill>
                  <a:srgbClr val="394AC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solidFill>
                  <a:srgbClr val="394AC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cs typeface="Times New Roman" pitchFamily="18" charset="0"/>
              </a:rPr>
              <a:t/>
            </a:r>
            <a:br>
              <a:rPr lang="ru-RU" altLang="ru-RU" sz="1800" dirty="0" smtClean="0"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xmlns="" id="{F21D19EC-C5BA-A120-E691-0352A41437F3}"/>
              </a:ext>
            </a:extLst>
          </p:cNvPr>
          <p:cNvSpPr txBox="1">
            <a:spLocks/>
          </p:cNvSpPr>
          <p:nvPr/>
        </p:nvSpPr>
        <p:spPr>
          <a:xfrm>
            <a:off x="838200" y="2619001"/>
            <a:ext cx="105156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13800" dirty="0">
              <a:solidFill>
                <a:srgbClr val="FDC165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D9A9173-5823-C061-4060-FE0F29D08263}"/>
              </a:ext>
            </a:extLst>
          </p:cNvPr>
          <p:cNvSpPr txBox="1"/>
          <p:nvPr/>
        </p:nvSpPr>
        <p:spPr>
          <a:xfrm>
            <a:off x="838200" y="4464000"/>
            <a:ext cx="8677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000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A1EB1EE1-BFB5-7930-FF83-F60E8C85D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8147" y="1896177"/>
            <a:ext cx="106936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35781" y="612845"/>
            <a:ext cx="103664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2269" y="818147"/>
            <a:ext cx="11088304" cy="5329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endParaRPr lang="ru-RU" b="1" kern="50" dirty="0" smtClean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 smtClean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solidFill>
                <a:srgbClr val="C00000"/>
              </a:solidFill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</a:t>
            </a:r>
            <a:r>
              <a:rPr lang="ru-RU" sz="16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Патриотическое </a:t>
            </a:r>
            <a:r>
              <a:rPr lang="ru-RU" sz="16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направление воспитания</a:t>
            </a:r>
            <a:endParaRPr lang="ru-RU" sz="16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направление воспитания</a:t>
            </a:r>
            <a:endParaRPr lang="ru-RU" sz="16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направление воспитания</a:t>
            </a:r>
            <a:endParaRPr lang="ru-RU" sz="16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направление воспитания</a:t>
            </a:r>
            <a:endParaRPr lang="ru-RU" sz="16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и оздоровительное направление воспитания</a:t>
            </a:r>
            <a:endParaRPr lang="ru-RU" sz="16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направление воспитания</a:t>
            </a:r>
            <a:endParaRPr lang="ru-RU" sz="16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направление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endParaRPr lang="ru-RU" dirty="0" smtClean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 smtClean="0">
              <a:solidFill>
                <a:srgbClr val="C00000"/>
              </a:solidFill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социализации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7063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592246-65A4-6BA6-3CC1-27670157B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2233062"/>
            <a:ext cx="10515600" cy="2752824"/>
          </a:xfrm>
        </p:spPr>
        <p:txBody>
          <a:bodyPr>
            <a:normAutofit/>
          </a:bodyPr>
          <a:lstStyle/>
          <a:p>
            <a:r>
              <a:rPr lang="ru-RU" altLang="ru-RU" sz="1800" dirty="0" smtClean="0">
                <a:solidFill>
                  <a:srgbClr val="394AC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solidFill>
                  <a:srgbClr val="394AC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cs typeface="Times New Roman" pitchFamily="18" charset="0"/>
              </a:rPr>
              <a:t/>
            </a:r>
            <a:br>
              <a:rPr lang="ru-RU" altLang="ru-RU" sz="1800" dirty="0" smtClean="0"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xmlns="" id="{F21D19EC-C5BA-A120-E691-0352A41437F3}"/>
              </a:ext>
            </a:extLst>
          </p:cNvPr>
          <p:cNvSpPr txBox="1">
            <a:spLocks/>
          </p:cNvSpPr>
          <p:nvPr/>
        </p:nvSpPr>
        <p:spPr>
          <a:xfrm>
            <a:off x="838200" y="2619001"/>
            <a:ext cx="105156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13800" dirty="0">
              <a:solidFill>
                <a:srgbClr val="FDC165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D9A9173-5823-C061-4060-FE0F29D08263}"/>
              </a:ext>
            </a:extLst>
          </p:cNvPr>
          <p:cNvSpPr txBox="1"/>
          <p:nvPr/>
        </p:nvSpPr>
        <p:spPr>
          <a:xfrm>
            <a:off x="838200" y="4464000"/>
            <a:ext cx="8677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000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A1EB1EE1-BFB5-7930-FF83-F60E8C85D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8147" y="1896177"/>
            <a:ext cx="106936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48000" y="2030930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35781" y="612845"/>
            <a:ext cx="103664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96691" y="856647"/>
            <a:ext cx="77194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полным текстом образовательной программы</a:t>
            </a:r>
          </a:p>
          <a:p>
            <a:pPr algn="ctr"/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можно ознакомиться на 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сайте МБДОУ  с. Ракитное</a:t>
            </a:r>
            <a:endParaRPr lang="ru-RU" alt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48000" y="2338938"/>
            <a:ext cx="67793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официальный сайт учреждения 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alt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ru-RU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</a:t>
            </a:r>
            <a:r>
              <a:rPr lang="en-US" altLang="ru-RU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rakitnoe.tvoysadik.ru</a:t>
            </a:r>
            <a:endParaRPr lang="ru-RU" altLang="ru-RU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социальная 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сеть </a:t>
            </a:r>
            <a:r>
              <a:rPr lang="ru-RU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Вконтакте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altLang="ru-RU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https://vk.com/club217663308</a:t>
            </a:r>
            <a:endParaRPr lang="ru-RU" altLang="ru-RU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Telegram</a:t>
            </a:r>
            <a:r>
              <a:rPr lang="ru-RU" alt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https://</a:t>
            </a:r>
            <a:r>
              <a:rPr lang="en-US" alt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t.me/</a:t>
            </a:r>
            <a:r>
              <a:rPr lang="en-US" alt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mbdourakitnoe</a:t>
            </a:r>
            <a:endParaRPr lang="ru-RU" alt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с помощью которых родители 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знакомятся</a:t>
            </a:r>
            <a:r>
              <a:rPr lang="en-US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официальными      </a:t>
            </a:r>
            <a:endParaRPr lang="ru-RU" alt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документами  МБДОУ 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Ракитное, 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 также с          </a:t>
            </a:r>
          </a:p>
          <a:p>
            <a:pPr algn="ctr"/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событийной жизнью детского сада.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17063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592246-65A4-6BA6-3CC1-27670157B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2233062"/>
            <a:ext cx="10515600" cy="2752824"/>
          </a:xfrm>
        </p:spPr>
        <p:txBody>
          <a:bodyPr>
            <a:normAutofit/>
          </a:bodyPr>
          <a:lstStyle/>
          <a:p>
            <a:r>
              <a:rPr lang="ru-RU" altLang="ru-RU" sz="1800" dirty="0" smtClean="0">
                <a:solidFill>
                  <a:srgbClr val="394AC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solidFill>
                  <a:srgbClr val="394AC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cs typeface="Times New Roman" pitchFamily="18" charset="0"/>
              </a:rPr>
              <a:t/>
            </a:r>
            <a:br>
              <a:rPr lang="ru-RU" altLang="ru-RU" sz="1800" dirty="0" smtClean="0"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xmlns="" id="{F21D19EC-C5BA-A120-E691-0352A41437F3}"/>
              </a:ext>
            </a:extLst>
          </p:cNvPr>
          <p:cNvSpPr txBox="1">
            <a:spLocks/>
          </p:cNvSpPr>
          <p:nvPr/>
        </p:nvSpPr>
        <p:spPr>
          <a:xfrm>
            <a:off x="838200" y="2619001"/>
            <a:ext cx="105156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13800" dirty="0">
              <a:solidFill>
                <a:srgbClr val="FDC165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D9A9173-5823-C061-4060-FE0F29D08263}"/>
              </a:ext>
            </a:extLst>
          </p:cNvPr>
          <p:cNvSpPr txBox="1"/>
          <p:nvPr/>
        </p:nvSpPr>
        <p:spPr>
          <a:xfrm>
            <a:off x="1627472" y="3876859"/>
            <a:ext cx="8677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000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A1EB1EE1-BFB5-7930-FF83-F60E8C85D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8147" y="1896177"/>
            <a:ext cx="106936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35781" y="612845"/>
            <a:ext cx="103664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48563" y="1875935"/>
            <a:ext cx="82488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России от 25.11.2022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N 1028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"Об утверждении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федеральной образовательной программы дошкольного образования"</a:t>
            </a:r>
            <a:b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(Зарегистрировано в Минюсте России 28.12.2022 N 71847)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62964" y="3635224"/>
            <a:ext cx="66895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http://publication.pravo.gov.ru/Document/View/0001202212280044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7063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ABF54-EE4A-0FE5-D74E-6B5A7D211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786" y="875898"/>
            <a:ext cx="9987013" cy="814789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  <a:br>
              <a:rPr lang="ru-RU" alt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с. Ракитное – 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B782BD-1D0D-29BE-0C71-6A5FBE941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8286" y="1357162"/>
            <a:ext cx="10025514" cy="5159141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endParaRPr lang="ru-RU" sz="32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buNone/>
              <a:defRPr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21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21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21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sz="21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</a:t>
            </a:r>
            <a:r>
              <a:rPr lang="ru-RU" sz="21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нормативными актами:</a:t>
            </a:r>
          </a:p>
          <a:p>
            <a:pPr marL="285750" indent="-285750" algn="just">
              <a:lnSpc>
                <a:spcPct val="107000"/>
              </a:lnSpc>
              <a:buNone/>
              <a:defRPr/>
            </a:pPr>
            <a:r>
              <a:rPr lang="ru-RU" sz="2100" dirty="0" smtClean="0">
                <a:solidFill>
                  <a:srgbClr val="394ACE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  </a:t>
            </a:r>
            <a:r>
              <a:rPr lang="en-US" sz="2100" u="sng" dirty="0" smtClean="0">
                <a:solidFill>
                  <a:srgbClr val="394ACE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https</a:t>
            </a:r>
            <a:r>
              <a:rPr lang="en-US" sz="2100" u="sng" dirty="0" smtClean="0">
                <a:solidFill>
                  <a:srgbClr val="394ACE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://rakitnoe.tvoysadik.ru/sveden/document</a:t>
            </a:r>
            <a:endParaRPr lang="ru-RU" sz="2100" u="sng" dirty="0" smtClean="0">
              <a:solidFill>
                <a:srgbClr val="394ACE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xmlns="" id="{FA771B03-E2CF-9152-45D5-2E0071D6B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9234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ABF54-EE4A-0FE5-D74E-6B5A7D211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786" y="875898"/>
            <a:ext cx="9987013" cy="814789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B782BD-1D0D-29BE-0C71-6A5FBE941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8286" y="933652"/>
            <a:ext cx="10025514" cy="558265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  <a:defRPr/>
            </a:pPr>
            <a:endParaRPr lang="ru-RU" sz="32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alt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  <a:p>
            <a:pPr algn="ctr">
              <a:buNone/>
              <a:defRPr/>
            </a:pPr>
            <a:endParaRPr lang="ru-RU" sz="2100" u="sng" dirty="0" smtClean="0">
              <a:solidFill>
                <a:srgbClr val="394ACE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xmlns="" id="{FA771B03-E2CF-9152-45D5-2E0071D6B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9234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ABF54-EE4A-0FE5-D74E-6B5A7D211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786" y="875898"/>
            <a:ext cx="9987013" cy="814789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B782BD-1D0D-29BE-0C71-6A5FBE941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8286" y="798897"/>
            <a:ext cx="10025514" cy="5717406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endParaRPr lang="ru-RU" sz="32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342900" algn="ctr">
              <a:spcAft>
                <a:spcPts val="600"/>
              </a:spcAft>
              <a:buNone/>
            </a:pPr>
            <a:r>
              <a:rPr lang="ru-RU" altLang="ru-RU" sz="2400" b="1" dirty="0" smtClean="0">
                <a:solidFill>
                  <a:srgbClr val="394ACE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</a:p>
          <a:p>
            <a:pPr marL="457200" indent="342900" algn="ctr">
              <a:spcAft>
                <a:spcPts val="600"/>
              </a:spcAft>
              <a:buNone/>
            </a:pPr>
            <a:r>
              <a:rPr lang="ru-RU" alt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позволяет реализовать:</a:t>
            </a:r>
          </a:p>
          <a:p>
            <a:pPr marL="457200" indent="342900" algn="just">
              <a:spcAft>
                <a:spcPts val="600"/>
              </a:spcAft>
            </a:pPr>
            <a:r>
              <a:rPr lang="ru-RU" alt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обучение и воспитание ребенка дошкольного возраста как гражданина Российской Федерации,  формирование основ его гражданской и культурной идентичности на соответствующем его возрасту  содержании доступными средствами;</a:t>
            </a:r>
          </a:p>
          <a:p>
            <a:pPr marL="457200" indent="342900" algn="just">
              <a:spcAft>
                <a:spcPts val="600"/>
              </a:spcAft>
            </a:pPr>
            <a:r>
              <a:rPr lang="ru-RU" alt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создание единого ядра содержания дошкольного образования (далее - ДО), ориентированного на  приобщение детей к традиционным духовно-нравственным и </a:t>
            </a:r>
            <a:r>
              <a:rPr lang="ru-RU" altLang="ru-RU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социокультурным</a:t>
            </a:r>
            <a:r>
              <a:rPr lang="ru-RU" alt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</a:p>
          <a:p>
            <a:pPr marL="457200" indent="342900" algn="just">
              <a:spcAft>
                <a:spcPts val="600"/>
              </a:spcAft>
            </a:pPr>
            <a:r>
              <a:rPr lang="ru-RU" alt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организацию, обеспечивающего ребенку и его  родителям (законным представителям) равные, качественные условия ДО, вне зависимости от места  проживания</a:t>
            </a:r>
          </a:p>
          <a:p>
            <a:pPr algn="ctr">
              <a:buNone/>
              <a:defRPr/>
            </a:pPr>
            <a:endParaRPr lang="ru-RU" sz="2100" u="sng" dirty="0" smtClean="0">
              <a:solidFill>
                <a:srgbClr val="394ACE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xmlns="" id="{FA771B03-E2CF-9152-45D5-2E0071D6B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9234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592246-65A4-6BA6-3CC1-27670157B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399"/>
            <a:ext cx="10515600" cy="5534527"/>
          </a:xfrm>
        </p:spPr>
        <p:txBody>
          <a:bodyPr>
            <a:normAutofit/>
          </a:bodyPr>
          <a:lstStyle/>
          <a:p>
            <a:r>
              <a:rPr lang="ru-RU" altLang="ru-RU" sz="1800" dirty="0" smtClean="0">
                <a:solidFill>
                  <a:srgbClr val="394AC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solidFill>
                  <a:srgbClr val="394AC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cs typeface="Times New Roman" pitchFamily="18" charset="0"/>
              </a:rPr>
              <a:t/>
            </a:r>
            <a:br>
              <a:rPr lang="ru-RU" altLang="ru-RU" sz="1800" dirty="0" smtClean="0"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xmlns="" id="{F21D19EC-C5BA-A120-E691-0352A41437F3}"/>
              </a:ext>
            </a:extLst>
          </p:cNvPr>
          <p:cNvSpPr txBox="1">
            <a:spLocks/>
          </p:cNvSpPr>
          <p:nvPr/>
        </p:nvSpPr>
        <p:spPr>
          <a:xfrm>
            <a:off x="838200" y="2619001"/>
            <a:ext cx="105156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13800" dirty="0">
              <a:solidFill>
                <a:srgbClr val="FDC165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D9A9173-5823-C061-4060-FE0F29D08263}"/>
              </a:ext>
            </a:extLst>
          </p:cNvPr>
          <p:cNvSpPr txBox="1"/>
          <p:nvPr/>
        </p:nvSpPr>
        <p:spPr>
          <a:xfrm>
            <a:off x="838200" y="4464000"/>
            <a:ext cx="8677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000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A1EB1EE1-BFB5-7930-FF83-F60E8C85D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8147" y="1896177"/>
            <a:ext cx="1069366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 smtClean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 smtClean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 smtClean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 smtClean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 smtClean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17063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9AEEA4-E604-4AE4-79AF-B005D9809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1027"/>
            <a:ext cx="10515600" cy="689661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состоит из: </a:t>
            </a:r>
            <a:r>
              <a:rPr lang="ru-RU" altLang="ru-RU" dirty="0" smtClean="0">
                <a:solidFill>
                  <a:srgbClr val="7030A0"/>
                </a:solidFill>
                <a:latin typeface="Arial" pitchFamily="34" charset="0"/>
              </a:rPr>
              <a:t/>
            </a:r>
            <a:br>
              <a:rPr lang="ru-RU" altLang="ru-RU" dirty="0" smtClean="0">
                <a:solidFill>
                  <a:srgbClr val="7030A0"/>
                </a:solidFill>
                <a:latin typeface="Arial" pitchFamily="34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99699" y="1806374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080126" y="5917308"/>
          <a:ext cx="8128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Обеспечивает физическое и психическое развитие детей в различных видах деятельности</a:t>
                      </a:r>
                    </a:p>
                    <a:p>
                      <a:pPr algn="ctr"/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34545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9AEEA4-E604-4AE4-79AF-B005D9809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0278"/>
            <a:ext cx="10515600" cy="670410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  <a:endParaRPr lang="ru-RU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EAE947-E493-AC52-E5FF-AA7F3CC4F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826" y="1806374"/>
            <a:ext cx="10515600" cy="4825431"/>
          </a:xfrm>
        </p:spPr>
        <p:txBody>
          <a:bodyPr/>
          <a:lstStyle/>
          <a:p>
            <a:pPr marL="0" indent="0">
              <a:buNone/>
            </a:pPr>
            <a:endParaRPr lang="ru-RU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/>
              </a:solidFill>
            </a:endParaRP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30645" y="1873019"/>
            <a:ext cx="3000375" cy="785813"/>
          </a:xfrm>
          <a:prstGeom prst="roundRect">
            <a:avLst/>
          </a:prstGeom>
          <a:solidFill>
            <a:srgbClr val="394A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ru-RU" b="1" dirty="0" smtClean="0">
                <a:solidFill>
                  <a:srgbClr val="FDFC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  <a:endParaRPr lang="ru-RU" altLang="ru-RU" b="1" dirty="0">
              <a:solidFill>
                <a:srgbClr val="FDFCF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75157" y="1828800"/>
            <a:ext cx="4552749" cy="1029903"/>
          </a:xfrm>
          <a:prstGeom prst="roundRect">
            <a:avLst/>
          </a:prstGeom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817121" y="1896331"/>
            <a:ext cx="46434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4148488" y="2184935"/>
            <a:ext cx="1482291" cy="221381"/>
          </a:xfrm>
          <a:prstGeom prst="rightArrow">
            <a:avLst/>
          </a:prstGeom>
          <a:solidFill>
            <a:srgbClr val="3948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66273" y="2974206"/>
            <a:ext cx="3060833" cy="798897"/>
          </a:xfrm>
          <a:prstGeom prst="roundRect">
            <a:avLst/>
          </a:prstGeom>
          <a:solidFill>
            <a:srgbClr val="3948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Целевой раздел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95524" y="3011103"/>
            <a:ext cx="3060833" cy="798897"/>
          </a:xfrm>
          <a:prstGeom prst="roundRect">
            <a:avLst/>
          </a:prstGeom>
          <a:solidFill>
            <a:srgbClr val="3948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Содержательный раздел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332268" y="2980623"/>
            <a:ext cx="3060833" cy="798897"/>
          </a:xfrm>
          <a:prstGeom prst="roundRect">
            <a:avLst/>
          </a:prstGeom>
          <a:solidFill>
            <a:srgbClr val="3948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Организационный раздел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02644" y="3984859"/>
            <a:ext cx="3368841" cy="2618072"/>
          </a:xfrm>
          <a:prstGeom prst="roundRect">
            <a:avLst/>
          </a:prstGeom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27622" y="4004110"/>
            <a:ext cx="3570972" cy="2569946"/>
          </a:xfrm>
          <a:prstGeom prst="roundRect">
            <a:avLst/>
          </a:prstGeom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215162" y="4029778"/>
            <a:ext cx="3354404" cy="2521818"/>
          </a:xfrm>
          <a:prstGeom prst="roundRect">
            <a:avLst/>
          </a:prstGeom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2146434" y="3753852"/>
            <a:ext cx="484632" cy="256513"/>
          </a:xfrm>
          <a:prstGeom prst="downArrow">
            <a:avLst/>
          </a:prstGeom>
          <a:solidFill>
            <a:srgbClr val="3948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994935" y="3800375"/>
            <a:ext cx="484632" cy="256513"/>
          </a:xfrm>
          <a:prstGeom prst="downArrow">
            <a:avLst/>
          </a:prstGeom>
          <a:solidFill>
            <a:srgbClr val="3948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9691036" y="3724978"/>
            <a:ext cx="484632" cy="341536"/>
          </a:xfrm>
          <a:prstGeom prst="downArrow">
            <a:avLst/>
          </a:prstGeom>
          <a:solidFill>
            <a:srgbClr val="3948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4545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592246-65A4-6BA6-3CC1-27670157B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399"/>
            <a:ext cx="10515600" cy="5534527"/>
          </a:xfrm>
        </p:spPr>
        <p:txBody>
          <a:bodyPr>
            <a:normAutofit/>
          </a:bodyPr>
          <a:lstStyle/>
          <a:p>
            <a:r>
              <a:rPr lang="ru-RU" altLang="ru-RU" sz="1800" dirty="0" smtClean="0">
                <a:solidFill>
                  <a:srgbClr val="394AC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solidFill>
                  <a:srgbClr val="394AC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cs typeface="Times New Roman" pitchFamily="18" charset="0"/>
              </a:rPr>
              <a:t/>
            </a:r>
            <a:br>
              <a:rPr lang="ru-RU" altLang="ru-RU" sz="1800" dirty="0" smtClean="0"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xmlns="" id="{F21D19EC-C5BA-A120-E691-0352A41437F3}"/>
              </a:ext>
            </a:extLst>
          </p:cNvPr>
          <p:cNvSpPr txBox="1">
            <a:spLocks/>
          </p:cNvSpPr>
          <p:nvPr/>
        </p:nvSpPr>
        <p:spPr>
          <a:xfrm>
            <a:off x="838200" y="2619001"/>
            <a:ext cx="105156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13800" dirty="0">
              <a:solidFill>
                <a:srgbClr val="FDC165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D9A9173-5823-C061-4060-FE0F29D08263}"/>
              </a:ext>
            </a:extLst>
          </p:cNvPr>
          <p:cNvSpPr txBox="1"/>
          <p:nvPr/>
        </p:nvSpPr>
        <p:spPr>
          <a:xfrm>
            <a:off x="838200" y="4464000"/>
            <a:ext cx="8677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000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A1EB1EE1-BFB5-7930-FF83-F60E8C85D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75872" y="1242279"/>
            <a:ext cx="3027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 ДО включает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5385" y="1992430"/>
            <a:ext cx="3522846" cy="110690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Учебно-методическая документация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80973" y="1779070"/>
            <a:ext cx="3522846" cy="110690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компоненты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flipH="1">
            <a:off x="1807141" y="3089709"/>
            <a:ext cx="397043" cy="346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flipH="1">
            <a:off x="8870481" y="2885974"/>
            <a:ext cx="397043" cy="4331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10500" y="3330341"/>
            <a:ext cx="3099335" cy="15592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33500" y="3282214"/>
            <a:ext cx="35998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0631" y="3407343"/>
            <a:ext cx="3975234" cy="193467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01053" y="3458223"/>
            <a:ext cx="362230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altLang="ru-RU" dirty="0" smtClean="0">
                <a:latin typeface="Times New Roman" pitchFamily="18" charset="0"/>
                <a:ea typeface="SimSun" pitchFamily="2" charset="-122"/>
                <a:cs typeface="Mangal"/>
              </a:rPr>
              <a:t>рабочая программа воспитания, </a:t>
            </a:r>
          </a:p>
          <a:p>
            <a:pPr marL="285750" indent="-285750" algn="just">
              <a:buFontTx/>
              <a:buChar char="-"/>
            </a:pPr>
            <a:r>
              <a:rPr lang="ru-RU" altLang="ru-RU" dirty="0" smtClean="0">
                <a:latin typeface="Times New Roman" pitchFamily="18" charset="0"/>
                <a:ea typeface="SimSun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marL="285750" indent="-285750" algn="just">
              <a:buFontTx/>
              <a:buChar char="-"/>
            </a:pPr>
            <a:r>
              <a:rPr lang="ru-RU" altLang="ru-RU" dirty="0" smtClean="0">
                <a:latin typeface="Times New Roman" pitchFamily="18" charset="0"/>
                <a:ea typeface="SimSun" pitchFamily="2" charset="-122"/>
                <a:cs typeface="Mangal"/>
              </a:rPr>
              <a:t>календарный план  воспитательной работы. </a:t>
            </a:r>
            <a:endParaRPr lang="ru-RU" altLang="ru-RU" dirty="0">
              <a:latin typeface="Times New Roman" pitchFamily="18" charset="0"/>
              <a:ea typeface="SimSun" pitchFamily="2" charset="-122"/>
              <a:cs typeface="Mangal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863841" y="3311091"/>
            <a:ext cx="4148490" cy="23389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960093" y="3339967"/>
            <a:ext cx="39944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z="1400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400" spc="-3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z="1400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z="1400" spc="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400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z="1400" spc="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400" spc="-2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z="1400" spc="-1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400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z="1400" spc="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400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z="1400" spc="1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400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z="1400" spc="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400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z="1400" spc="2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400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z="1400" spc="-62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400" spc="-1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z="1400" spc="-1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z="1400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sz="1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400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z="1400" spc="3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400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z="1400" spc="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400" spc="-3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z="1400" spc="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400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z="1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400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z="1400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z="1400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z="1400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400" spc="-1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sz="1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400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z="1400" spc="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400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z="1400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z="1400" spc="-62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400" spc="-3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z="1400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z="1400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z="1400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z="1400" spc="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400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z="1400" spc="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400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sz="1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400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z="1400" spc="2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400" spc="-2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z="1400" spc="1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400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z="1400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z="1400" spc="-1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z="1400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z="1400" spc="-62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400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z="1400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z="1400" spc="-3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  <a:endParaRPr lang="ru-RU" sz="1400" spc="-30" dirty="0"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7209322" y="2916455"/>
            <a:ext cx="943276" cy="356134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17063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ABF54-EE4A-0FE5-D74E-6B5A7D211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786" y="875898"/>
            <a:ext cx="9987013" cy="814789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B782BD-1D0D-29BE-0C71-6A5FBE941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8286" y="1357162"/>
            <a:ext cx="10025514" cy="5159141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endParaRPr lang="ru-RU" sz="32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xmlns="" id="{FA771B03-E2CF-9152-45D5-2E0071D6B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6594" y="1001027"/>
            <a:ext cx="4880008" cy="712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dirty="0" smtClean="0">
                <a:solidFill>
                  <a:srgbClr val="FDFC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/>
            <a:r>
              <a:rPr lang="ru-RU" altLang="ru-RU" dirty="0" smtClean="0">
                <a:solidFill>
                  <a:srgbClr val="FDFC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FDFCF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46358" y="4724401"/>
            <a:ext cx="3349591" cy="71227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82215" y="3837270"/>
            <a:ext cx="3224462" cy="71227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 </a:t>
            </a: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04699" y="2882765"/>
            <a:ext cx="3046396" cy="71227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– коммуникативное развитие</a:t>
            </a: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26002" y="5621153"/>
            <a:ext cx="3522847" cy="73152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</a:t>
            </a: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40555" y="1994034"/>
            <a:ext cx="2983831" cy="66254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</a:t>
            </a: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235115" y="1742172"/>
            <a:ext cx="0" cy="27913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5303520" y="1702067"/>
            <a:ext cx="8021" cy="12143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6177815" y="1636295"/>
            <a:ext cx="20854" cy="22218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6920564" y="1702068"/>
            <a:ext cx="27272" cy="303356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7719461" y="1758215"/>
            <a:ext cx="54544" cy="38918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99234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1623</Words>
  <Application>Microsoft Office PowerPoint</Application>
  <PresentationFormat>Произвольный</PresentationFormat>
  <Paragraphs>236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Муниципальное  бюджетное дошкольное образовательное учреждение детский сад с. Ракитное Хабаровского муниципального района  Хабаровского края</vt:lpstr>
      <vt:lpstr>Образовательная программа  МБДОУ с. Ракитное –  локальный нормативный акт, определяющий содержание дошкольного образования в дошкольном образовательном учреждении  </vt:lpstr>
      <vt:lpstr> </vt:lpstr>
      <vt:lpstr> </vt:lpstr>
      <vt:lpstr>     </vt:lpstr>
      <vt:lpstr>Программа состоит из:  </vt:lpstr>
      <vt:lpstr>Структура ОП ДО</vt:lpstr>
      <vt:lpstr>     </vt:lpstr>
      <vt:lpstr>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Записка, шаблон презентации с сайта presentation-creation.ru</dc:title>
  <dc:creator>User Obstinate</dc:creator>
  <cp:lastModifiedBy>Admin</cp:lastModifiedBy>
  <cp:revision>26</cp:revision>
  <dcterms:created xsi:type="dcterms:W3CDTF">2023-08-23T11:31:43Z</dcterms:created>
  <dcterms:modified xsi:type="dcterms:W3CDTF">2023-11-15T06:01:33Z</dcterms:modified>
</cp:coreProperties>
</file>