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4" r:id="rId13"/>
    <p:sldId id="27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5-4F5F-A3DE-53D55DE2A3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5-4F5F-A3DE-53D55DE2A3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5-4F5F-A3DE-53D55DE2A3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75-4F5F-A3DE-53D55DE2A3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75-4F5F-A3DE-53D55DE2A3DF}"/>
              </c:ext>
            </c:extLst>
          </c:dPt>
          <c:cat>
            <c:strRef>
              <c:f>Sheet1!$A$2:$A$6</c:f>
              <c:strCache>
                <c:ptCount val="5"/>
                <c:pt idx="0">
                  <c:v>МВД и полиция</c:v>
                </c:pt>
                <c:pt idx="1">
                  <c:v>Вооруженные силы</c:v>
                </c:pt>
                <c:pt idx="2">
                  <c:v>Прокуратура и суды</c:v>
                </c:pt>
                <c:pt idx="3">
                  <c:v>Радиационно пострадавшие</c:v>
                </c:pt>
                <c:pt idx="4">
                  <c:v>Прочие ведомства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75-4F5F-A3DE-53D55DE2A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992942751110297"/>
          <c:y val="8.9129731478485894E-2"/>
          <c:w val="0.30838960880939298"/>
          <c:h val="0.8325784535748950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charset="0"/>
              <a:ea typeface="Georgia" panose="02040502050405020303" charset="0"/>
              <a:cs typeface="Georgia" panose="02040502050405020303" charset="0"/>
              <a:sym typeface="Georgia" panose="02040502050405020303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 panose="020F0502020204030204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469668" y="-1660164"/>
            <a:ext cx="470145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845310" y="3789045"/>
            <a:ext cx="8785225" cy="1464310"/>
          </a:xfrm>
          <a:custGeom>
            <a:avLst/>
            <a:gdLst>
              <a:gd name="connsiteX0" fmla="*/ 491 w 13835"/>
              <a:gd name="connsiteY0" fmla="*/ 0 h 2306"/>
              <a:gd name="connsiteX1" fmla="*/ 13835 w 13835"/>
              <a:gd name="connsiteY1" fmla="*/ 15 h 2306"/>
              <a:gd name="connsiteX2" fmla="*/ 13284 w 13835"/>
              <a:gd name="connsiteY2" fmla="*/ 2172 h 2306"/>
              <a:gd name="connsiteX3" fmla="*/ 0 w 13835"/>
              <a:gd name="connsiteY3" fmla="*/ 2306 h 2306"/>
              <a:gd name="connsiteX4" fmla="*/ 491 w 13835"/>
              <a:gd name="connsiteY4" fmla="*/ 0 h 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5" h="2306">
                <a:moveTo>
                  <a:pt x="491" y="0"/>
                </a:moveTo>
                <a:lnTo>
                  <a:pt x="13835" y="15"/>
                </a:lnTo>
                <a:lnTo>
                  <a:pt x="13284" y="2172"/>
                </a:lnTo>
                <a:lnTo>
                  <a:pt x="0" y="230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0">
            <a:srgbClr val="FFFFFF"/>
          </a:lnRef>
          <a:fillRef idx="1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Федеральные законы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обеспечивают социальную </a:t>
            </a:r>
            <a:r>
              <a:rPr lang="en-US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защиту</a:t>
            </a:r>
            <a:r>
              <a:rPr lang="ru-RU" altLang="en-US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детей</a:t>
            </a:r>
            <a:r>
              <a:rPr lang="ru-RU" altLang="en-US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различных категорий граждан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551180" y="1196975"/>
            <a:ext cx="10386060" cy="223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ECFF"/>
              </a:buClr>
              <a:buSzPts val="6000"/>
              <a:buFont typeface="Calibri" panose="020F0502020204030204"/>
              <a:buNone/>
            </a:pP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Обзор льготного </a:t>
            </a:r>
            <a:r>
              <a:rPr lang="en-US" sz="3600" b="1" dirty="0" err="1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зачисления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b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в </a:t>
            </a:r>
            <a:r>
              <a:rPr lang="en-US" sz="3600" b="1" dirty="0" err="1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дошкольные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организации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Хабаровского </a:t>
            </a:r>
            <a:r>
              <a:rPr lang="en-US" sz="3600" b="1" dirty="0" err="1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муниципального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района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b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ru-RU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Хабаровского края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540" y="188595"/>
            <a:ext cx="1654175" cy="2029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>
            <a:off x="9777602" y="2880694"/>
            <a:ext cx="1445678" cy="541462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" name="矩形 33"/>
          <p:cNvSpPr/>
          <p:nvPr>
            <p:custDataLst>
              <p:tags r:id="rId2"/>
            </p:custDataLst>
          </p:nvPr>
        </p:nvSpPr>
        <p:spPr>
          <a:xfrm>
            <a:off x="7332353" y="2880694"/>
            <a:ext cx="1445678" cy="541462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+mj-lt"/>
              </a:rPr>
              <a:t>Title</a:t>
            </a:r>
          </a:p>
        </p:txBody>
      </p:sp>
      <p:sp>
        <p:nvSpPr>
          <p:cNvPr id="5" name="椭圆 1"/>
          <p:cNvSpPr/>
          <p:nvPr>
            <p:custDataLst>
              <p:tags r:id="rId3"/>
            </p:custDataLst>
          </p:nvPr>
        </p:nvSpPr>
        <p:spPr>
          <a:xfrm>
            <a:off x="7192986" y="2103175"/>
            <a:ext cx="1724411" cy="17244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4915110" y="2880694"/>
            <a:ext cx="1445678" cy="541462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+mj-lt"/>
              </a:rPr>
              <a:t>Title</a:t>
            </a:r>
          </a:p>
        </p:txBody>
      </p:sp>
      <p:sp>
        <p:nvSpPr>
          <p:cNvPr id="31" name="矩形 30"/>
          <p:cNvSpPr/>
          <p:nvPr>
            <p:custDataLst>
              <p:tags r:id="rId5"/>
            </p:custDataLst>
          </p:nvPr>
        </p:nvSpPr>
        <p:spPr>
          <a:xfrm>
            <a:off x="2498090" y="3178810"/>
            <a:ext cx="886460" cy="24384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 fontScale="7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+mj-lt"/>
              </a:rPr>
              <a:t>Title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54785" y="476250"/>
            <a:ext cx="10764520" cy="7727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Значение льготного зачисления для семей военнослужащих и правоохранителей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7104063" y="4190365"/>
            <a:ext cx="2217600" cy="1374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Социальная стабильность</a:t>
            </a: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9408260" y="4190597"/>
            <a:ext cx="2328744" cy="14430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Обеспечение образования</a:t>
            </a: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1998345" y="4190365"/>
            <a:ext cx="2217420" cy="8013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20000"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Регулирование законами РФ
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4655503" y="4190365"/>
            <a:ext cx="2217600" cy="13741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Поддержка семей погибших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
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>
          <a:xfrm>
            <a:off x="7094296" y="2003818"/>
            <a:ext cx="1922458" cy="1922458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椭圆 2"/>
          <p:cNvSpPr/>
          <p:nvPr>
            <p:custDataLst>
              <p:tags r:id="rId11"/>
            </p:custDataLst>
          </p:nvPr>
        </p:nvSpPr>
        <p:spPr>
          <a:xfrm>
            <a:off x="7283008" y="2192530"/>
            <a:ext cx="1545035" cy="154503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3" name="弧形 12"/>
          <p:cNvSpPr/>
          <p:nvPr>
            <p:custDataLst>
              <p:tags r:id="rId12"/>
            </p:custDataLst>
          </p:nvPr>
        </p:nvSpPr>
        <p:spPr>
          <a:xfrm flipV="1">
            <a:off x="6832901" y="1745756"/>
            <a:ext cx="2444583" cy="2444583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椭圆 4"/>
          <p:cNvSpPr/>
          <p:nvPr>
            <p:custDataLst>
              <p:tags r:id="rId13"/>
            </p:custDataLst>
          </p:nvPr>
        </p:nvSpPr>
        <p:spPr>
          <a:xfrm>
            <a:off x="9511539" y="2003818"/>
            <a:ext cx="1922458" cy="1922458"/>
          </a:xfrm>
          <a:prstGeom prst="ellipse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14"/>
            </p:custDataLst>
          </p:nvPr>
        </p:nvSpPr>
        <p:spPr>
          <a:xfrm>
            <a:off x="9610229" y="2103175"/>
            <a:ext cx="1724411" cy="172441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16" name="椭圆 15"/>
          <p:cNvSpPr/>
          <p:nvPr>
            <p:custDataLst>
              <p:tags r:id="rId15"/>
            </p:custDataLst>
          </p:nvPr>
        </p:nvSpPr>
        <p:spPr>
          <a:xfrm>
            <a:off x="9700251" y="2192530"/>
            <a:ext cx="1545035" cy="154503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 flipV="1">
            <a:off x="9250143" y="1745756"/>
            <a:ext cx="2444583" cy="2444583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4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椭圆 6"/>
          <p:cNvSpPr/>
          <p:nvPr>
            <p:custDataLst>
              <p:tags r:id="rId17"/>
            </p:custDataLst>
          </p:nvPr>
        </p:nvSpPr>
        <p:spPr>
          <a:xfrm>
            <a:off x="2259811" y="2003818"/>
            <a:ext cx="1922458" cy="1922458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椭圆 17"/>
          <p:cNvSpPr/>
          <p:nvPr>
            <p:custDataLst>
              <p:tags r:id="rId18"/>
            </p:custDataLst>
          </p:nvPr>
        </p:nvSpPr>
        <p:spPr>
          <a:xfrm>
            <a:off x="2358501" y="2103175"/>
            <a:ext cx="1724411" cy="17244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9" name="椭圆 7"/>
          <p:cNvSpPr/>
          <p:nvPr>
            <p:custDataLst>
              <p:tags r:id="rId19"/>
            </p:custDataLst>
          </p:nvPr>
        </p:nvSpPr>
        <p:spPr>
          <a:xfrm>
            <a:off x="2448522" y="2192530"/>
            <a:ext cx="1545035" cy="154503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5" name="弧形 14"/>
          <p:cNvSpPr/>
          <p:nvPr>
            <p:custDataLst>
              <p:tags r:id="rId20"/>
            </p:custDataLst>
          </p:nvPr>
        </p:nvSpPr>
        <p:spPr>
          <a:xfrm flipV="1">
            <a:off x="1998415" y="1745756"/>
            <a:ext cx="2444583" cy="2444583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>
            <p:custDataLst>
              <p:tags r:id="rId21"/>
            </p:custDataLst>
          </p:nvPr>
        </p:nvSpPr>
        <p:spPr>
          <a:xfrm>
            <a:off x="4677053" y="2003818"/>
            <a:ext cx="1922458" cy="1922458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22"/>
            </p:custDataLst>
          </p:nvPr>
        </p:nvSpPr>
        <p:spPr>
          <a:xfrm>
            <a:off x="4775744" y="2103175"/>
            <a:ext cx="1724411" cy="172441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26" name="椭圆 25"/>
          <p:cNvSpPr/>
          <p:nvPr>
            <p:custDataLst>
              <p:tags r:id="rId23"/>
            </p:custDataLst>
          </p:nvPr>
        </p:nvSpPr>
        <p:spPr>
          <a:xfrm>
            <a:off x="4865765" y="2192530"/>
            <a:ext cx="1545035" cy="154503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1600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9" name="弧形 28"/>
          <p:cNvSpPr/>
          <p:nvPr>
            <p:custDataLst>
              <p:tags r:id="rId24"/>
            </p:custDataLst>
          </p:nvPr>
        </p:nvSpPr>
        <p:spPr>
          <a:xfrm flipV="1">
            <a:off x="4415658" y="1745756"/>
            <a:ext cx="2444583" cy="2444583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7" name="任意多边形: 形状 11"/>
          <p:cNvSpPr/>
          <p:nvPr>
            <p:custDataLst>
              <p:tags r:id="rId25"/>
            </p:custDataLst>
          </p:nvPr>
        </p:nvSpPr>
        <p:spPr>
          <a:xfrm>
            <a:off x="9999345" y="2512060"/>
            <a:ext cx="1072515" cy="915035"/>
          </a:xfrm>
          <a:custGeom>
            <a:avLst/>
            <a:gdLst>
              <a:gd name="connsiteX0" fmla="*/ 235383 w 311149"/>
              <a:gd name="connsiteY0" fmla="*/ 234947 h 300129"/>
              <a:gd name="connsiteX1" fmla="*/ 169414 w 311149"/>
              <a:gd name="connsiteY1" fmla="*/ 185354 h 300129"/>
              <a:gd name="connsiteX2" fmla="*/ 165506 w 311149"/>
              <a:gd name="connsiteY2" fmla="*/ 174937 h 300129"/>
              <a:gd name="connsiteX3" fmla="*/ 165506 w 311149"/>
              <a:gd name="connsiteY3" fmla="*/ 174782 h 300129"/>
              <a:gd name="connsiteX4" fmla="*/ 165974 w 311149"/>
              <a:gd name="connsiteY4" fmla="*/ 173850 h 300129"/>
              <a:gd name="connsiteX5" fmla="*/ 190674 w 311149"/>
              <a:gd name="connsiteY5" fmla="*/ 107465 h 300129"/>
              <a:gd name="connsiteX6" fmla="*/ 164880 w 311149"/>
              <a:gd name="connsiteY6" fmla="*/ 36572 h 300129"/>
              <a:gd name="connsiteX7" fmla="*/ 163473 w 311149"/>
              <a:gd name="connsiteY7" fmla="*/ 27711 h 300129"/>
              <a:gd name="connsiteX8" fmla="*/ 206307 w 311149"/>
              <a:gd name="connsiteY8" fmla="*/ 193 h 300129"/>
              <a:gd name="connsiteX9" fmla="*/ 262584 w 311149"/>
              <a:gd name="connsiteY9" fmla="*/ 48388 h 300129"/>
              <a:gd name="connsiteX10" fmla="*/ 243825 w 311149"/>
              <a:gd name="connsiteY10" fmla="*/ 119902 h 300129"/>
              <a:gd name="connsiteX11" fmla="*/ 237572 w 311149"/>
              <a:gd name="connsiteY11" fmla="*/ 127676 h 300129"/>
              <a:gd name="connsiteX12" fmla="*/ 236946 w 311149"/>
              <a:gd name="connsiteY12" fmla="*/ 139647 h 300129"/>
              <a:gd name="connsiteX13" fmla="*/ 239291 w 311149"/>
              <a:gd name="connsiteY13" fmla="*/ 143533 h 300129"/>
              <a:gd name="connsiteX14" fmla="*/ 258050 w 311149"/>
              <a:gd name="connsiteY14" fmla="*/ 152706 h 300129"/>
              <a:gd name="connsiteX15" fmla="*/ 278372 w 311149"/>
              <a:gd name="connsiteY15" fmla="*/ 162034 h 300129"/>
              <a:gd name="connsiteX16" fmla="*/ 309638 w 311149"/>
              <a:gd name="connsiteY16" fmla="*/ 190018 h 300129"/>
              <a:gd name="connsiteX17" fmla="*/ 306511 w 311149"/>
              <a:gd name="connsiteY17" fmla="*/ 219556 h 300129"/>
              <a:gd name="connsiteX18" fmla="*/ 243043 w 311149"/>
              <a:gd name="connsiteY18" fmla="*/ 239145 h 300129"/>
              <a:gd name="connsiteX19" fmla="*/ 235383 w 311149"/>
              <a:gd name="connsiteY19" fmla="*/ 234947 h 300129"/>
              <a:gd name="connsiteX20" fmla="*/ 114 w 311149"/>
              <a:gd name="connsiteY20" fmla="*/ 266041 h 300129"/>
              <a:gd name="connsiteX21" fmla="*/ 114 w 311149"/>
              <a:gd name="connsiteY21" fmla="*/ 255158 h 300129"/>
              <a:gd name="connsiteX22" fmla="*/ 3241 w 311149"/>
              <a:gd name="connsiteY22" fmla="*/ 245831 h 300129"/>
              <a:gd name="connsiteX23" fmla="*/ 32473 w 311149"/>
              <a:gd name="connsiteY23" fmla="*/ 218157 h 300129"/>
              <a:gd name="connsiteX24" fmla="*/ 33411 w 311149"/>
              <a:gd name="connsiteY24" fmla="*/ 217535 h 300129"/>
              <a:gd name="connsiteX25" fmla="*/ 62644 w 311149"/>
              <a:gd name="connsiteY25" fmla="*/ 203855 h 300129"/>
              <a:gd name="connsiteX26" fmla="*/ 72023 w 311149"/>
              <a:gd name="connsiteY26" fmla="*/ 199967 h 300129"/>
              <a:gd name="connsiteX27" fmla="*/ 74681 w 311149"/>
              <a:gd name="connsiteY27" fmla="*/ 197946 h 300129"/>
              <a:gd name="connsiteX28" fmla="*/ 79683 w 311149"/>
              <a:gd name="connsiteY28" fmla="*/ 172761 h 300129"/>
              <a:gd name="connsiteX29" fmla="*/ 73587 w 311149"/>
              <a:gd name="connsiteY29" fmla="*/ 165143 h 300129"/>
              <a:gd name="connsiteX30" fmla="*/ 73274 w 311149"/>
              <a:gd name="connsiteY30" fmla="*/ 164833 h 300129"/>
              <a:gd name="connsiteX31" fmla="*/ 49982 w 311149"/>
              <a:gd name="connsiteY31" fmla="*/ 91918 h 300129"/>
              <a:gd name="connsiteX32" fmla="*/ 107822 w 311149"/>
              <a:gd name="connsiteY32" fmla="*/ 39060 h 300129"/>
              <a:gd name="connsiteX33" fmla="*/ 167226 w 311149"/>
              <a:gd name="connsiteY33" fmla="*/ 91607 h 300129"/>
              <a:gd name="connsiteX34" fmla="*/ 167381 w 311149"/>
              <a:gd name="connsiteY34" fmla="*/ 92385 h 300129"/>
              <a:gd name="connsiteX35" fmla="*/ 159566 w 311149"/>
              <a:gd name="connsiteY35" fmla="*/ 138714 h 300129"/>
              <a:gd name="connsiteX36" fmla="*/ 144246 w 311149"/>
              <a:gd name="connsiteY36" fmla="*/ 164677 h 300129"/>
              <a:gd name="connsiteX37" fmla="*/ 143621 w 311149"/>
              <a:gd name="connsiteY37" fmla="*/ 165610 h 300129"/>
              <a:gd name="connsiteX38" fmla="*/ 137993 w 311149"/>
              <a:gd name="connsiteY38" fmla="*/ 172139 h 300129"/>
              <a:gd name="connsiteX39" fmla="*/ 137368 w 311149"/>
              <a:gd name="connsiteY39" fmla="*/ 173694 h 300129"/>
              <a:gd name="connsiteX40" fmla="*/ 140807 w 311149"/>
              <a:gd name="connsiteY40" fmla="*/ 199346 h 300129"/>
              <a:gd name="connsiteX41" fmla="*/ 153000 w 311149"/>
              <a:gd name="connsiteY41" fmla="*/ 203855 h 300129"/>
              <a:gd name="connsiteX42" fmla="*/ 153781 w 311149"/>
              <a:gd name="connsiteY42" fmla="*/ 204165 h 300129"/>
              <a:gd name="connsiteX43" fmla="*/ 204743 w 311149"/>
              <a:gd name="connsiteY43" fmla="*/ 233394 h 300129"/>
              <a:gd name="connsiteX44" fmla="*/ 205212 w 311149"/>
              <a:gd name="connsiteY44" fmla="*/ 233704 h 300129"/>
              <a:gd name="connsiteX45" fmla="*/ 216781 w 311149"/>
              <a:gd name="connsiteY45" fmla="*/ 250650 h 300129"/>
              <a:gd name="connsiteX46" fmla="*/ 217406 w 311149"/>
              <a:gd name="connsiteY46" fmla="*/ 255935 h 300129"/>
              <a:gd name="connsiteX47" fmla="*/ 217406 w 311149"/>
              <a:gd name="connsiteY47" fmla="*/ 268062 h 300129"/>
              <a:gd name="connsiteX48" fmla="*/ 217093 w 311149"/>
              <a:gd name="connsiteY48" fmla="*/ 270239 h 300129"/>
              <a:gd name="connsiteX49" fmla="*/ 170508 w 311149"/>
              <a:gd name="connsiteY49" fmla="*/ 295580 h 300129"/>
              <a:gd name="connsiteX50" fmla="*/ 51701 w 311149"/>
              <a:gd name="connsiteY50" fmla="*/ 295580 h 300129"/>
              <a:gd name="connsiteX51" fmla="*/ 6367 w 311149"/>
              <a:gd name="connsiteY51" fmla="*/ 276923 h 300129"/>
              <a:gd name="connsiteX52" fmla="*/ 114 w 311149"/>
              <a:gd name="connsiteY52" fmla="*/ 266041 h 30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1149" h="300129">
                <a:moveTo>
                  <a:pt x="235383" y="234947"/>
                </a:moveTo>
                <a:cubicBezTo>
                  <a:pt x="221939" y="209607"/>
                  <a:pt x="197240" y="196393"/>
                  <a:pt x="169414" y="185354"/>
                </a:cubicBezTo>
                <a:cubicBezTo>
                  <a:pt x="165193" y="183644"/>
                  <a:pt x="163473" y="178825"/>
                  <a:pt x="165506" y="174937"/>
                </a:cubicBezTo>
                <a:lnTo>
                  <a:pt x="165506" y="174782"/>
                </a:lnTo>
                <a:lnTo>
                  <a:pt x="165974" y="173850"/>
                </a:lnTo>
                <a:cubicBezTo>
                  <a:pt x="178325" y="156748"/>
                  <a:pt x="189110" y="135138"/>
                  <a:pt x="190674" y="107465"/>
                </a:cubicBezTo>
                <a:cubicBezTo>
                  <a:pt x="193644" y="75750"/>
                  <a:pt x="181607" y="53363"/>
                  <a:pt x="164880" y="36572"/>
                </a:cubicBezTo>
                <a:cubicBezTo>
                  <a:pt x="162535" y="34240"/>
                  <a:pt x="161910" y="30664"/>
                  <a:pt x="163473" y="27711"/>
                </a:cubicBezTo>
                <a:cubicBezTo>
                  <a:pt x="171446" y="13097"/>
                  <a:pt x="183796" y="1592"/>
                  <a:pt x="206307" y="193"/>
                </a:cubicBezTo>
                <a:cubicBezTo>
                  <a:pt x="240698" y="-1362"/>
                  <a:pt x="259457" y="20404"/>
                  <a:pt x="262584" y="48388"/>
                </a:cubicBezTo>
                <a:cubicBezTo>
                  <a:pt x="267273" y="79481"/>
                  <a:pt x="256331" y="104356"/>
                  <a:pt x="243825" y="119902"/>
                </a:cubicBezTo>
                <a:cubicBezTo>
                  <a:pt x="242261" y="123012"/>
                  <a:pt x="239135" y="124566"/>
                  <a:pt x="237572" y="127676"/>
                </a:cubicBezTo>
                <a:cubicBezTo>
                  <a:pt x="236321" y="130163"/>
                  <a:pt x="236008" y="135915"/>
                  <a:pt x="236946" y="139647"/>
                </a:cubicBezTo>
                <a:cubicBezTo>
                  <a:pt x="237259" y="141202"/>
                  <a:pt x="238040" y="142445"/>
                  <a:pt x="239291" y="143533"/>
                </a:cubicBezTo>
                <a:cubicBezTo>
                  <a:pt x="243668" y="147265"/>
                  <a:pt x="252578" y="149907"/>
                  <a:pt x="258050" y="152706"/>
                </a:cubicBezTo>
                <a:cubicBezTo>
                  <a:pt x="265866" y="155816"/>
                  <a:pt x="272119" y="158924"/>
                  <a:pt x="278372" y="162034"/>
                </a:cubicBezTo>
                <a:cubicBezTo>
                  <a:pt x="290878" y="168253"/>
                  <a:pt x="304947" y="177580"/>
                  <a:pt x="309638" y="190018"/>
                </a:cubicBezTo>
                <a:cubicBezTo>
                  <a:pt x="312764" y="197792"/>
                  <a:pt x="311200" y="213338"/>
                  <a:pt x="306511" y="219556"/>
                </a:cubicBezTo>
                <a:cubicBezTo>
                  <a:pt x="296350" y="234015"/>
                  <a:pt x="267116" y="236347"/>
                  <a:pt x="243043" y="239145"/>
                </a:cubicBezTo>
                <a:cubicBezTo>
                  <a:pt x="239916" y="239301"/>
                  <a:pt x="236946" y="237746"/>
                  <a:pt x="235383" y="234947"/>
                </a:cubicBezTo>
                <a:moveTo>
                  <a:pt x="114" y="266041"/>
                </a:moveTo>
                <a:lnTo>
                  <a:pt x="114" y="255158"/>
                </a:lnTo>
                <a:cubicBezTo>
                  <a:pt x="114" y="252049"/>
                  <a:pt x="1677" y="248939"/>
                  <a:pt x="3241" y="245831"/>
                </a:cubicBezTo>
                <a:cubicBezTo>
                  <a:pt x="9337" y="233548"/>
                  <a:pt x="21687" y="225776"/>
                  <a:pt x="32473" y="218157"/>
                </a:cubicBezTo>
                <a:cubicBezTo>
                  <a:pt x="32786" y="218002"/>
                  <a:pt x="33099" y="217691"/>
                  <a:pt x="33411" y="217535"/>
                </a:cubicBezTo>
                <a:cubicBezTo>
                  <a:pt x="42634" y="213027"/>
                  <a:pt x="51858" y="208362"/>
                  <a:pt x="62644" y="203855"/>
                </a:cubicBezTo>
                <a:cubicBezTo>
                  <a:pt x="65302" y="202611"/>
                  <a:pt x="69053" y="201212"/>
                  <a:pt x="72023" y="199967"/>
                </a:cubicBezTo>
                <a:cubicBezTo>
                  <a:pt x="73118" y="199501"/>
                  <a:pt x="74056" y="198879"/>
                  <a:pt x="74681" y="197946"/>
                </a:cubicBezTo>
                <a:cubicBezTo>
                  <a:pt x="79214" y="192505"/>
                  <a:pt x="84060" y="181312"/>
                  <a:pt x="79683" y="172761"/>
                </a:cubicBezTo>
                <a:cubicBezTo>
                  <a:pt x="78120" y="169652"/>
                  <a:pt x="76557" y="168097"/>
                  <a:pt x="73587" y="165143"/>
                </a:cubicBezTo>
                <a:lnTo>
                  <a:pt x="73274" y="164833"/>
                </a:lnTo>
                <a:cubicBezTo>
                  <a:pt x="59205" y="149286"/>
                  <a:pt x="46855" y="122856"/>
                  <a:pt x="49982" y="91918"/>
                </a:cubicBezTo>
                <a:cubicBezTo>
                  <a:pt x="53108" y="60825"/>
                  <a:pt x="73430" y="39060"/>
                  <a:pt x="107822" y="39060"/>
                </a:cubicBezTo>
                <a:cubicBezTo>
                  <a:pt x="142057" y="39060"/>
                  <a:pt x="162380" y="60669"/>
                  <a:pt x="167226" y="91607"/>
                </a:cubicBezTo>
                <a:cubicBezTo>
                  <a:pt x="167226" y="91918"/>
                  <a:pt x="167226" y="92074"/>
                  <a:pt x="167381" y="92385"/>
                </a:cubicBezTo>
                <a:cubicBezTo>
                  <a:pt x="168788" y="110885"/>
                  <a:pt x="164255" y="127832"/>
                  <a:pt x="159566" y="138714"/>
                </a:cubicBezTo>
                <a:cubicBezTo>
                  <a:pt x="155032" y="149441"/>
                  <a:pt x="150342" y="157059"/>
                  <a:pt x="144246" y="164677"/>
                </a:cubicBezTo>
                <a:cubicBezTo>
                  <a:pt x="143933" y="164987"/>
                  <a:pt x="143776" y="165299"/>
                  <a:pt x="143621" y="165610"/>
                </a:cubicBezTo>
                <a:cubicBezTo>
                  <a:pt x="142057" y="168097"/>
                  <a:pt x="139555" y="169652"/>
                  <a:pt x="137993" y="172139"/>
                </a:cubicBezTo>
                <a:cubicBezTo>
                  <a:pt x="137680" y="172606"/>
                  <a:pt x="137523" y="173072"/>
                  <a:pt x="137368" y="173694"/>
                </a:cubicBezTo>
                <a:cubicBezTo>
                  <a:pt x="134709" y="182867"/>
                  <a:pt x="137680" y="194838"/>
                  <a:pt x="140807" y="199346"/>
                </a:cubicBezTo>
                <a:cubicBezTo>
                  <a:pt x="142369" y="202300"/>
                  <a:pt x="148310" y="202455"/>
                  <a:pt x="153000" y="203855"/>
                </a:cubicBezTo>
                <a:cubicBezTo>
                  <a:pt x="153313" y="204010"/>
                  <a:pt x="153468" y="204010"/>
                  <a:pt x="153781" y="204165"/>
                </a:cubicBezTo>
                <a:cubicBezTo>
                  <a:pt x="172384" y="211938"/>
                  <a:pt x="190831" y="221111"/>
                  <a:pt x="204743" y="233394"/>
                </a:cubicBezTo>
                <a:cubicBezTo>
                  <a:pt x="204900" y="233548"/>
                  <a:pt x="205055" y="233704"/>
                  <a:pt x="205212" y="233704"/>
                </a:cubicBezTo>
                <a:cubicBezTo>
                  <a:pt x="209276" y="237746"/>
                  <a:pt x="214592" y="243188"/>
                  <a:pt x="216781" y="250650"/>
                </a:cubicBezTo>
                <a:cubicBezTo>
                  <a:pt x="217249" y="252360"/>
                  <a:pt x="217406" y="254226"/>
                  <a:pt x="217406" y="255935"/>
                </a:cubicBezTo>
                <a:lnTo>
                  <a:pt x="217406" y="268062"/>
                </a:lnTo>
                <a:cubicBezTo>
                  <a:pt x="217406" y="268840"/>
                  <a:pt x="217249" y="269617"/>
                  <a:pt x="217093" y="270239"/>
                </a:cubicBezTo>
                <a:cubicBezTo>
                  <a:pt x="211778" y="286408"/>
                  <a:pt x="190362" y="291071"/>
                  <a:pt x="170508" y="295580"/>
                </a:cubicBezTo>
                <a:cubicBezTo>
                  <a:pt x="136116" y="301799"/>
                  <a:pt x="87656" y="301799"/>
                  <a:pt x="51701" y="295580"/>
                </a:cubicBezTo>
                <a:cubicBezTo>
                  <a:pt x="34505" y="292470"/>
                  <a:pt x="15746" y="287807"/>
                  <a:pt x="6367" y="276923"/>
                </a:cubicBezTo>
                <a:cubicBezTo>
                  <a:pt x="3241" y="275370"/>
                  <a:pt x="1677" y="272260"/>
                  <a:pt x="114" y="26604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08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Текстовое поле 29"/>
          <p:cNvSpPr txBox="1"/>
          <p:nvPr/>
        </p:nvSpPr>
        <p:spPr>
          <a:xfrm>
            <a:off x="1991360" y="4797425"/>
            <a:ext cx="2287905" cy="1638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Федеральные законы закрепляют внеочередное право детей военнослужащих 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и полицейских на зачисление в детские сады, учитывая специфику службы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4727575" y="4797425"/>
            <a:ext cx="2015490" cy="2147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Законодательство гарантирует социальную поддержку семьям погибших, инвалидов и участников специальных военных операций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36" name="Текстовое поле 35"/>
          <p:cNvSpPr txBox="1"/>
          <p:nvPr/>
        </p:nvSpPr>
        <p:spPr>
          <a:xfrm>
            <a:off x="7259955" y="4857750"/>
            <a:ext cx="2032635" cy="1990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Льготы способствуют социальной стабильности, облегчая доступ к дошкольному образованию для детей из данных категорий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37" name="Текстовое поле 36"/>
          <p:cNvSpPr txBox="1"/>
          <p:nvPr/>
        </p:nvSpPr>
        <p:spPr>
          <a:xfrm>
            <a:off x="9624695" y="4811395"/>
            <a:ext cx="1985010" cy="1798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Приоритет в зачислении обеспечивает детям возможность раннего начала образования и развития в соответствующи</a:t>
            </a:r>
            <a:r>
              <a:rPr lang="ru-RU" alt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х</a:t>
            </a:r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учреждениях</a:t>
            </a:r>
            <a:endParaRPr lang="en-US" altLang="en-US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38" name="Вертикальная прокрутка 37"/>
          <p:cNvSpPr/>
          <p:nvPr/>
        </p:nvSpPr>
        <p:spPr>
          <a:xfrm>
            <a:off x="2806065" y="2564765"/>
            <a:ext cx="829945" cy="726440"/>
          </a:xfrm>
          <a:prstGeom prst="verticalScroll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9" name="Управляющая кнопка: домашняя 38"/>
          <p:cNvSpPr/>
          <p:nvPr/>
        </p:nvSpPr>
        <p:spPr>
          <a:xfrm>
            <a:off x="5165090" y="2449830"/>
            <a:ext cx="946150" cy="972185"/>
          </a:xfrm>
          <a:prstGeom prst="actionButtonHome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0" name="Солнце 39"/>
          <p:cNvSpPr/>
          <p:nvPr/>
        </p:nvSpPr>
        <p:spPr>
          <a:xfrm>
            <a:off x="7611745" y="2512060"/>
            <a:ext cx="914400" cy="914400"/>
          </a:xfrm>
          <a:prstGeom prst="sun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9420" y="620396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Меры социальной поддержки для многодетных семей и детей-инвалидов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5" name="图形 3"/>
          <p:cNvSpPr/>
          <p:nvPr>
            <p:custDataLst>
              <p:tags r:id="rId1"/>
            </p:custDataLst>
          </p:nvPr>
        </p:nvSpPr>
        <p:spPr>
          <a:xfrm>
            <a:off x="906780" y="1977390"/>
            <a:ext cx="4008120" cy="4528820"/>
          </a:xfrm>
          <a:custGeom>
            <a:avLst/>
            <a:gdLst>
              <a:gd name="connsiteX0" fmla="*/ 0 w 5656607"/>
              <a:gd name="connsiteY0" fmla="*/ 298931 h 4934454"/>
              <a:gd name="connsiteX1" fmla="*/ 0 w 5656607"/>
              <a:gd name="connsiteY1" fmla="*/ 4635524 h 4934454"/>
              <a:gd name="connsiteX2" fmla="*/ 312591 w 5656607"/>
              <a:gd name="connsiteY2" fmla="*/ 4934455 h 4934454"/>
              <a:gd name="connsiteX3" fmla="*/ 4364164 w 5656607"/>
              <a:gd name="connsiteY3" fmla="*/ 4934455 h 4934454"/>
              <a:gd name="connsiteX4" fmla="*/ 4669709 w 5656607"/>
              <a:gd name="connsiteY4" fmla="*/ 4698646 h 4934454"/>
              <a:gd name="connsiteX5" fmla="*/ 5649438 w 5656607"/>
              <a:gd name="connsiteY5" fmla="*/ 362058 h 4934454"/>
              <a:gd name="connsiteX6" fmla="*/ 5343892 w 5656607"/>
              <a:gd name="connsiteY6" fmla="*/ 0 h 4934454"/>
              <a:gd name="connsiteX7" fmla="*/ 312591 w 5656607"/>
              <a:gd name="connsiteY7" fmla="*/ 0 h 4934454"/>
              <a:gd name="connsiteX8" fmla="*/ 0 w 5656607"/>
              <a:gd name="connsiteY8" fmla="*/ 298931 h 493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6607" h="4934454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chemeClr val="accent1"/>
          </a:solidFill>
          <a:ln w="62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图形 1"/>
          <p:cNvSpPr/>
          <p:nvPr>
            <p:custDataLst>
              <p:tags r:id="rId2"/>
            </p:custDataLst>
          </p:nvPr>
        </p:nvSpPr>
        <p:spPr>
          <a:xfrm flipH="1" flipV="1">
            <a:off x="4367530" y="1977390"/>
            <a:ext cx="3971925" cy="4553585"/>
          </a:xfrm>
          <a:custGeom>
            <a:avLst/>
            <a:gdLst>
              <a:gd name="connsiteX0" fmla="*/ 0 w 5656607"/>
              <a:gd name="connsiteY0" fmla="*/ 298931 h 4934454"/>
              <a:gd name="connsiteX1" fmla="*/ 0 w 5656607"/>
              <a:gd name="connsiteY1" fmla="*/ 4635524 h 4934454"/>
              <a:gd name="connsiteX2" fmla="*/ 312591 w 5656607"/>
              <a:gd name="connsiteY2" fmla="*/ 4934455 h 4934454"/>
              <a:gd name="connsiteX3" fmla="*/ 4364164 w 5656607"/>
              <a:gd name="connsiteY3" fmla="*/ 4934455 h 4934454"/>
              <a:gd name="connsiteX4" fmla="*/ 4669709 w 5656607"/>
              <a:gd name="connsiteY4" fmla="*/ 4698646 h 4934454"/>
              <a:gd name="connsiteX5" fmla="*/ 5649438 w 5656607"/>
              <a:gd name="connsiteY5" fmla="*/ 362058 h 4934454"/>
              <a:gd name="connsiteX6" fmla="*/ 5343892 w 5656607"/>
              <a:gd name="connsiteY6" fmla="*/ 0 h 4934454"/>
              <a:gd name="connsiteX7" fmla="*/ 312591 w 5656607"/>
              <a:gd name="connsiteY7" fmla="*/ 0 h 4934454"/>
              <a:gd name="connsiteX8" fmla="*/ 0 w 5656607"/>
              <a:gd name="connsiteY8" fmla="*/ 298931 h 493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6607" h="4934454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20000"/>
            </a:schemeClr>
          </a:solidFill>
          <a:ln w="62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271270" y="2637155"/>
            <a:ext cx="3223260" cy="3286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Указы Президента РФ №431 и №1157 устанавливают первоочередное право на зачисление детей из многодетных семей, что способствует социальной поддержке таких семей</a:t>
            </a:r>
            <a:endParaRPr lang="en-US" sz="1600" b="1" dirty="0">
              <a:ln>
                <a:noFill/>
                <a:prstDash val="sysDot"/>
              </a:ln>
              <a:solidFill>
                <a:schemeClr val="bg1"/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5015865" y="2637155"/>
            <a:ext cx="3257550" cy="33712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Для детей-инвалидов и детей с инвалидными родителями предусмотрены дополнительные меры поддержки, подтверждаемые справками об инвалидности, обеспечивающие доступ к дошкольному образованию</a:t>
            </a:r>
            <a:endParaRPr lang="en-US" sz="1600" b="1" dirty="0">
              <a:ln>
                <a:noFill/>
                <a:prstDash val="sysDot"/>
              </a:ln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317114" y="1977116"/>
            <a:ext cx="2050639" cy="51000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6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5400" b="1" dirty="0">
                <a:solidFill>
                  <a:srgbClr val="FFFFFF"/>
                </a:solidFill>
                <a:latin typeface="Georgia" panose="02040502050405020303" charset="0"/>
                <a:cs typeface="Georgia" panose="02040502050405020303" charset="0"/>
              </a:rPr>
              <a:t>01</a:t>
            </a: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6167961" y="2045061"/>
            <a:ext cx="2051591" cy="51000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 fontScale="6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cs typeface="Georgia" panose="02040502050405020303" charset="0"/>
              </a:rPr>
              <a:t>02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415" y="1943100"/>
            <a:ext cx="3815715" cy="45878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2735" y="136525"/>
            <a:ext cx="10515600" cy="12833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-122"/>
                <a:cs typeface="Times New Roman" panose="02020603050405020304" pitchFamily="18" charset="0"/>
                <a:sym typeface="+mn-ea"/>
              </a:rPr>
              <a:t>Подтверждающие документы и требования для льготников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397635" y="1466215"/>
            <a:ext cx="10680700" cy="1515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Таблица содержит категории льготников, документы для подтверждения права и основные нормативные акты, обеспечивающие законность льготного зачисления</a:t>
            </a:r>
          </a:p>
          <a:p>
            <a:pPr algn="just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
Для подтверждения льготы необходим строгий юридический контроль и официальные документы</a:t>
            </a:r>
            <a:endParaRPr lang="en-US" altLang="en-US" sz="16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35" y="2874010"/>
            <a:ext cx="6731000" cy="3630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981075"/>
            <a:ext cx="9021445" cy="587819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2735" y="136525"/>
            <a:ext cx="10515600" cy="10109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Итоги и значение льготного зачисления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876365" y="1849120"/>
            <a:ext cx="7794594" cy="4192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Льготное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зачисление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детей                          в дошкольные организации                           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в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Хабаровском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муниципальном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районе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Хабаровском крае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способствует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реализации государственной социальной политики, укрепляя поддержку семей, участвующих в важных государственных функциях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
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415415" y="116840"/>
            <a:ext cx="10515600" cy="193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Нормативно-правовая база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и социальная значимость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льготного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зачисления</a:t>
            </a:r>
          </a:p>
        </p:txBody>
      </p:sp>
      <p:sp>
        <p:nvSpPr>
          <p:cNvPr id="134" name="Google Shape;134;p14"/>
          <p:cNvSpPr txBox="1"/>
          <p:nvPr/>
        </p:nvSpPr>
        <p:spPr>
          <a:xfrm>
            <a:off x="1432560" y="4797425"/>
            <a:ext cx="1632585" cy="467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504CD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Текстовое поле 0"/>
          <p:cNvSpPr txBox="1"/>
          <p:nvPr/>
        </p:nvSpPr>
        <p:spPr>
          <a:xfrm>
            <a:off x="1591310" y="2054860"/>
            <a:ext cx="5113655" cy="4692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Льготное зачисление детей в детские сады Хабаровского района регулируется федеральными законами и указами Президента РФ </a:t>
            </a:r>
          </a:p>
          <a:p>
            <a:pPr marL="0" indent="0" algn="l">
              <a:lnSpc>
                <a:spcPct val="115000"/>
              </a:lnSpc>
              <a:buNone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Оно направлено на поддержку семей военнослужащих, работников правоохранительных органов, инвалидов и многодетных семей, подтверждается соответствующими документами
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45" y="2205355"/>
            <a:ext cx="4918075" cy="386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9420" y="621031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Категории граждан с внеочередным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правом на зачисление
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2695" y="1411605"/>
          <a:ext cx="10918825" cy="5491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7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765"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20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Категория граждан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20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Нормативный правовой акт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Документы для подтверждения льготы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390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Для детей граждан, подвергшихся воздействию радиации вследствие катастрофы на Чернобыльской АЭС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Закон</a:t>
                      </a: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Российской Федерации от 15.05.1991 № 1244-1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"О социальной защите граждан, подвергшихся воздействию радиации вследствие катастрофы на Чернобыльской АЭС"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Для детей сотрудников Следственного комитета Российской Федерации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Федеральный закон от № 403-ФЗ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"О Следственном комитете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Удостоверение, справка с места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Для детей прокуроров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Федеральный закон от 17.01.1992 № 2202-1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"О прокуратуре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Для детей судей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Закон Российской Федерации от 26.06.1992 № 3132-1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"О статусе судей"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255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Для детей погибших (пропавших без вести), умерших, ставших инвалидами военнослужащих и сотрудников федеральных органов исполнительной власти, участвовавших в выполнении задач по обеспечению безопасности и защите граждан Российской Федерации, проживающих на территориях Южной Осетии и Абхазии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Постановление Правительства Российской Федерации </a:t>
                      </a:r>
                      <a:b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</a:b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от 12.08.2008 № 587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"О дополнительных мерах по усилению социальной защиты военнослужащих и сотрудников федеральных органов исполнительной власти, участвующих в выполнении задач по обеспечению безопасности и защите граждан Российской Федерации, проживающих на территориях Южной Осетии и Абхазии"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9420" y="621031"/>
            <a:ext cx="10515600" cy="773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Категории граждан с внеочередным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правом на зачисление
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2695" y="1268730"/>
          <a:ext cx="10918825" cy="561822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99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Нормативный правовой акт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 для подтверждения               льготы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погибших (пропавших без вести), умерших, ставших инвалидами работников органов прокуратуры Российской Федерации, осуществляющих служебную деятельность на территории Северо-Кавказского региона Российской Федерации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Указ Президента Российской Федерации от 30.10.2009 № 1225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дополнительных гарантиях и компенсациях работникам органов прокуратуры Российской Федерации, осуществляющим служебную деятельность на территории Северо-Кавказского региона Российской Федерации, и членам их семей" 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5010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военнослужащих и детям граждан, пребывавших  в  добровольческих формированиях, погибших (умерших) при выполнении задач </a:t>
                      </a:r>
                      <a:b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</a:b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усыновлённым (удочеренным) или находящимся под опекой или попечительством в семье, включая приемную семью либо  в случаях, предусмотренных законами Российской Федерации, патронатную семь. 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27.05.1998 № 76-ФЗ "О статусе военнослужащих«.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</a:t>
                      </a:r>
                      <a:r>
                        <a:rPr lang="ru-RU" sz="1400" b="0" i="0" dirty="0">
                          <a:solidFill>
                            <a:srgbClr val="333333"/>
                          </a:solidFill>
                          <a:effectLst/>
                          <a:latin typeface="Georgia" panose="02040502050405020303" charset="0"/>
                          <a:cs typeface="Georgia" panose="02040502050405020303" charset="0"/>
                        </a:rPr>
                        <a:t>24.06.2023 № 281-ФЗ «О статусе военнослужащих» и Федеральный закон «О войсках национальной гвардии Российской Федерации»</a:t>
                      </a:r>
                      <a:endParaRPr lang="ru-RU" sz="1400" b="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b="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</a:t>
                      </a:r>
                    </a:p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справка с места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сотрудника, погибшего (умершего) при выполнении задач   в специальной военной операции либо позднее указанного периода, </a:t>
                      </a:r>
                      <a:b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</a:b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но в вследствие увечья (ранения, травмы, контузии) или заболевания, полученных при выполнении задач         в ходе проведения специальной военной операции, в том числе усыновлённым (удочеренным) или находящимся под опекой или попечительством в семье, включая приемную семью либо  в случаях, предусмотренных законами Российской Федерации, патронатную семью.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03.07.2016 № 226-ФЗ "О войсках национальной гвардии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7260" y="523875"/>
            <a:ext cx="11436985" cy="1275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Категории с первоочередным правом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на зачисление в дошкольные учреждения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-122"/>
                <a:cs typeface="Times New Roman" panose="02020603050405020304" pitchFamily="18" charset="0"/>
                <a:sym typeface="+mn-ea"/>
              </a:rPr>
              <a:t>
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
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47775" y="1268730"/>
          <a:ext cx="10913745" cy="551243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99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895"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Нормативный правовой акт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 для подтверждения               льготы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235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гражданина Российской Федерации, уволенного со службы в полиции вследствие увечья или иного повреждения здоровья, полученных в связи               с выполнением служебных обязанностей и исключивших для него возможность дальнейшего прохождения службы в полиции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07.02.2011 № 3-ФЗ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полиции"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66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гражданина Российской Федерации, умершего в течение одного года после увольнения со службы в полиции вследствие увечья или иного повреждения здоровья,полученных в связи с выполнением служебных обязанностей, либо вследствие заболевания, полученного  в период прохождения службы в полиции, исключивших для него возможность дальнейшего прохождения службы в полиции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07.02.2011 № 3-ФЗ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полиции"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сотрудников органов внутренних дел, не являющихся сотрудниками полиции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07.02.2011 № 3-ФЗ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полиции"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79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сотрудников, проходящих служб </a:t>
                      </a:r>
                      <a:b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</a:b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в учреждениях и органах уголовно-исполнительной системы, федеральной противопожарной службе Государственной противопожарной службы и таможенных органах Российской Федерации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30.12.2012 № 283-ФЗ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социальных гарантиях некоторых федеральных органов исполнительной власти и внесении изменений в отдельные законодательные акты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7260" y="523875"/>
            <a:ext cx="11436985" cy="1275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Категории с первоочередным правом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на зачисление в дошкольные учреждения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-122"/>
                <a:cs typeface="Times New Roman" panose="02020603050405020304" pitchFamily="18" charset="0"/>
                <a:sym typeface="+mn-ea"/>
              </a:rPr>
              <a:t>
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
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67460" y="1092835"/>
          <a:ext cx="10894060" cy="5702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45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Нормативный правовой акт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 для подтверждения               льготы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сотрудника, погибшего (умершего) вследствие увечья или иного повреждения здоровья, полученных  в связи с выполнением служебных обязанностей в учреждениях и органах уголовно-исполнительной системы, федеральной противопожарной службе Государственной противопожарной службы и таможенных органах Российской Федерации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30.12.2012 № 283-ФЗ </a:t>
                      </a:r>
                    </a:p>
                    <a:p>
                      <a:pPr indent="0" algn="l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социальных гарантиях некоторых федеральных органов исполнительной власти и внесении изменений в отдельные законодательные акты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гражданина Российской Федерации, умершего в течение одного года после увольнения со службы в учреждениях и органах уголовно-исполни-тельной системы, федеральной противопожарной службе Государственной противопожарной службы и таможенных органах Российской Федерации вследствие увечья или иного повреждения здоровья, полученных в связи с выполнением служебных обязанностей либо вследствие заболевания, полученного в период прохождения службы в учреждениях и органах, исключивших возможность дальнейшего прохождения службы в учреждениях и органах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30.12.2012 № 283-ФЗ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социальных гарантиях некоторых федеральных органов исполнительной власти и внесении изменений в отдельные законодательные акты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          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детей, находящихся на иждивении сотрудника, гражданина Российской Федерации, проходящего службу в учреждениях и органах уголовно-исполни-тельной системы, федеральной противопожарной службе Государственной противопожарной службы и таможенных органах Российской Федерации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закон от 30.12.2012 № 283-ФЗ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социальных гарантиях некоторых федеральных органов исполнительной власти и внесении изменений в отдельные законодательные акты Российской Федерации"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           </a:t>
                      </a:r>
                    </a:p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из многодетных семей 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Указ Президента Российской Федерации от 05.05.1992 № 431             "О мерах по социальной поддержке многодетных семей"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Справка о составе семьи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7260" y="523875"/>
            <a:ext cx="11436985" cy="1275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Категории с первоочередным правом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на зачисление в дошкольные учреждения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 pitchFamily="34" charset="-122"/>
                <a:cs typeface="Times New Roman" panose="02020603050405020304" pitchFamily="18" charset="0"/>
                <a:sym typeface="+mn-ea"/>
              </a:rPr>
              <a:t>
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
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67460" y="1092835"/>
          <a:ext cx="10894060" cy="5702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45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Нормативный правовой акт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Документы для подтверждения               льготы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lvl="0" indent="450215" algn="l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lvl="0" indent="450215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военнослужащих и детям граждан, пребывающих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усыновлённым (удочеренным) или находящимся под опекой или попечительством в семье, включая приемную семью либо в случаях, предусмотренных законами Российской Феде-рации, патронатную семью.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1200"/>
                        </a:lnSpc>
                        <a:buNone/>
                      </a:pP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закон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от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27.05.1998 </a:t>
                      </a:r>
                      <a:r>
                        <a:rPr lang="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№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76-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ФЗ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</a:t>
                      </a:r>
                    </a:p>
                    <a:p>
                      <a:pPr indent="450215" algn="just">
                        <a:lnSpc>
                          <a:spcPts val="1200"/>
                        </a:lnSpc>
                        <a:buNone/>
                      </a:pPr>
                      <a:r>
                        <a:rPr lang="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«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О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статусе</a:t>
                      </a:r>
                      <a:r>
                        <a:rPr lang="en-US" alt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</a:t>
                      </a:r>
                      <a:r>
                        <a:rPr lang="en-US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военнослужащих</a:t>
                      </a:r>
                      <a:r>
                        <a:rPr lang="" altLang="en-US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          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 dirty="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детей-инвалидов, детей, один из родителей которых является инвалидом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Указ Президента Российской Федерации от 02.10.1992 № 1157 </a:t>
                      </a:r>
                      <a:b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</a:b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дополнительных мерах государственной поддержки инвалидов"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Справка об инвалидности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Для детей военнослужащих по месту жительства их семей</a:t>
                      </a:r>
                    </a:p>
                  </a:txBody>
                  <a:tcPr marL="68580" marR="68580" marT="0" marB="0" anchor="ctr">
                    <a:lnL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endParaRPr lang="ru-RU" sz="1400">
                        <a:effectLst/>
                        <a:latin typeface="Georgia" panose="02040502050405020303" charset="0"/>
                        <a:ea typeface="Times New Roman" panose="02020603050405020304" pitchFamily="18" charset="0"/>
                        <a:cs typeface="Georgia" panose="02040502050405020303" charset="0"/>
                      </a:endParaRP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Федеральный </a:t>
                      </a:r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закон</a:t>
                      </a: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 27.05.1998 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№ 76-ФЗ </a:t>
                      </a:r>
                    </a:p>
                    <a:p>
                      <a:pPr indent="0" algn="just">
                        <a:lnSpc>
                          <a:spcPts val="1200"/>
                        </a:lnSpc>
                        <a:buNone/>
                      </a:pPr>
                      <a:r>
                        <a:rPr lang="ru-RU" sz="140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"О статусе военнослужащих"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2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Georgia" panose="02040502050405020303" charset="0"/>
                          <a:ea typeface="Times New Roman" panose="02020603050405020304" pitchFamily="18" charset="0"/>
                          <a:cs typeface="Georgia" panose="02040502050405020303" charset="0"/>
                        </a:rPr>
                        <a:t>Удостоверение, справка с места            работы (службы)</a:t>
                      </a:r>
                    </a:p>
                  </a:txBody>
                  <a:tcPr marL="68580" marR="68580" marT="0" marB="0" anchor="ctr">
                    <a:lnL w="1905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905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6225" y="1152525"/>
            <a:ext cx="2073275" cy="2073275"/>
          </a:xfrm>
          <a:prstGeom prst="ellipse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2735" y="136525"/>
            <a:ext cx="10515600" cy="10725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Особенности документального подтверждения льгот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32" name="圆角矩形 106"/>
          <p:cNvSpPr/>
          <p:nvPr>
            <p:custDataLst>
              <p:tags r:id="rId1"/>
            </p:custDataLst>
          </p:nvPr>
        </p:nvSpPr>
        <p:spPr>
          <a:xfrm>
            <a:off x="982980" y="2637155"/>
            <a:ext cx="4812665" cy="4203700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1"/>
          <p:cNvSpPr/>
          <p:nvPr>
            <p:custDataLst>
              <p:tags r:id="rId2"/>
            </p:custDataLst>
          </p:nvPr>
        </p:nvSpPr>
        <p:spPr>
          <a:xfrm>
            <a:off x="1403350" y="4084320"/>
            <a:ext cx="3690620" cy="1433358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Для подтверждения льготного статуса требуются удостоверения и справки с места работы. Перечень документов зависит от конкретной категории льготника и характера его службы
</a:t>
            </a:r>
          </a:p>
        </p:txBody>
      </p:sp>
      <p:sp>
        <p:nvSpPr>
          <p:cNvPr id="6" name="矩形 2"/>
          <p:cNvSpPr/>
          <p:nvPr>
            <p:custDataLst>
              <p:tags r:id="rId3"/>
            </p:custDataLst>
          </p:nvPr>
        </p:nvSpPr>
        <p:spPr>
          <a:xfrm>
            <a:off x="1403350" y="3407410"/>
            <a:ext cx="3689985" cy="533400"/>
          </a:xfrm>
          <a:prstGeom prst="rect">
            <a:avLst/>
          </a:prstGeom>
          <a:noFill/>
        </p:spPr>
        <p:txBody>
          <a:bodyPr wrap="square" lIns="0" tIns="0" rIns="0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Необходимость и виды документов</a:t>
            </a:r>
          </a:p>
        </p:txBody>
      </p:sp>
      <p:sp>
        <p:nvSpPr>
          <p:cNvPr id="35" name="圆角矩形 106"/>
          <p:cNvSpPr/>
          <p:nvPr>
            <p:custDataLst>
              <p:tags r:id="rId4"/>
            </p:custDataLst>
          </p:nvPr>
        </p:nvSpPr>
        <p:spPr>
          <a:xfrm>
            <a:off x="6527800" y="2639695"/>
            <a:ext cx="4608195" cy="4218305"/>
          </a:xfrm>
          <a:prstGeom prst="roundRect">
            <a:avLst>
              <a:gd name="adj" fmla="val 8465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3"/>
          <p:cNvSpPr/>
          <p:nvPr>
            <p:custDataLst>
              <p:tags r:id="rId5"/>
            </p:custDataLst>
          </p:nvPr>
        </p:nvSpPr>
        <p:spPr>
          <a:xfrm>
            <a:off x="6864350" y="4083685"/>
            <a:ext cx="4015105" cy="2526030"/>
          </a:xfrm>
          <a:prstGeom prst="rect">
            <a:avLst/>
          </a:prstGeom>
          <a:noFill/>
        </p:spPr>
        <p:txBody>
          <a:bodyPr wrap="square" lIns="0" tIns="0" rIns="0" bIns="0" rtlCol="0" anchor="t" anchorCtr="0"/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Подтверждение льгот связано с типом службы, инвалидностью или статусом семьи, например, многодетной или семьи с ребёнком-инвалидом, что требует различных документов и справок</a:t>
            </a:r>
          </a:p>
        </p:txBody>
      </p:sp>
      <p:sp>
        <p:nvSpPr>
          <p:cNvPr id="8" name="矩形 4"/>
          <p:cNvSpPr/>
          <p:nvPr>
            <p:custDataLst>
              <p:tags r:id="rId6"/>
            </p:custDataLst>
          </p:nvPr>
        </p:nvSpPr>
        <p:spPr>
          <a:xfrm>
            <a:off x="7104305" y="3419682"/>
            <a:ext cx="3618074" cy="523005"/>
          </a:xfrm>
          <a:prstGeom prst="rect">
            <a:avLst/>
          </a:prstGeom>
          <a:noFill/>
        </p:spPr>
        <p:txBody>
          <a:bodyPr wrap="square" lIns="0" tIns="0" rIns="0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Влияние служебного и семейного статуса</a:t>
            </a:r>
          </a:p>
        </p:txBody>
      </p:sp>
      <p:sp>
        <p:nvSpPr>
          <p:cNvPr id="43" name="圆角矩形 27"/>
          <p:cNvSpPr/>
          <p:nvPr>
            <p:custDataLst>
              <p:tags r:id="rId7"/>
            </p:custDataLst>
          </p:nvPr>
        </p:nvSpPr>
        <p:spPr>
          <a:xfrm>
            <a:off x="8739675" y="2919092"/>
            <a:ext cx="407322" cy="40781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olidFill>
                <a:schemeClr val="lt1"/>
              </a:solidFill>
              <a:latin typeface="Arial" panose="020B0604020202020204" pitchFamily="34" charset="0"/>
              <a:sym typeface="+mn-lt"/>
            </a:endParaRPr>
          </a:p>
        </p:txBody>
      </p:sp>
      <p:sp>
        <p:nvSpPr>
          <p:cNvPr id="44" name="任意多边形 2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8100000">
            <a:off x="8817503" y="3016221"/>
            <a:ext cx="251768" cy="1492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3"/>
          <a:srcRect r="163" b="-729"/>
          <a:stretch>
            <a:fillRect/>
          </a:stretch>
        </p:blipFill>
        <p:spPr>
          <a:xfrm>
            <a:off x="2145030" y="1105535"/>
            <a:ext cx="2091690" cy="2073910"/>
          </a:xfrm>
          <a:prstGeom prst="ellipse">
            <a:avLst/>
          </a:prstGeom>
        </p:spPr>
      </p:pic>
      <p:sp>
        <p:nvSpPr>
          <p:cNvPr id="40" name="圆角矩形 25"/>
          <p:cNvSpPr/>
          <p:nvPr>
            <p:custDataLst>
              <p:tags r:id="rId9"/>
            </p:custDataLst>
          </p:nvPr>
        </p:nvSpPr>
        <p:spPr>
          <a:xfrm>
            <a:off x="3071557" y="2948937"/>
            <a:ext cx="407812" cy="4078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solidFill>
              <a:schemeClr val="lt1"/>
            </a:solidFill>
          </a:ln>
          <a:effectLst>
            <a:outerShdw blurRad="127000" dist="63500" dir="2700000" algn="tl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olidFill>
                <a:schemeClr val="lt1"/>
              </a:solidFill>
              <a:latin typeface="Arial" panose="020B0604020202020204" pitchFamily="34" charset="0"/>
              <a:sym typeface="+mn-lt"/>
            </a:endParaRPr>
          </a:p>
        </p:txBody>
      </p:sp>
      <p:sp>
        <p:nvSpPr>
          <p:cNvPr id="41" name="任意多边形 26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rot="8100000">
            <a:off x="3159532" y="3047336"/>
            <a:ext cx="251768" cy="14926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16" h="1878">
                <a:moveTo>
                  <a:pt x="3018" y="0"/>
                </a:moveTo>
                <a:lnTo>
                  <a:pt x="3516" y="0"/>
                </a:lnTo>
                <a:lnTo>
                  <a:pt x="3516" y="1878"/>
                </a:lnTo>
                <a:lnTo>
                  <a:pt x="3018" y="1878"/>
                </a:lnTo>
                <a:lnTo>
                  <a:pt x="3018" y="499"/>
                </a:lnTo>
                <a:lnTo>
                  <a:pt x="0" y="499"/>
                </a:lnTo>
                <a:lnTo>
                  <a:pt x="0" y="1"/>
                </a:lnTo>
                <a:lnTo>
                  <a:pt x="3018" y="1"/>
                </a:lnTo>
                <a:lnTo>
                  <a:pt x="301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15" y="136525"/>
            <a:ext cx="10821035" cy="12890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Распределение категорий</a:t>
            </a:r>
            <a:r>
              <a:rPr lang="ru-RU" alt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льготников</a:t>
            </a:r>
            <a:r>
              <a:rPr lang="ru-RU" altLang="en-US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по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нормативным актам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122045" y="1557020"/>
            <a:ext cx="10901680" cy="1277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buClr>
                <a:srgbClr val="1A177F"/>
              </a:buClr>
              <a:buFont typeface="Wingdings" panose="05000000000000000000" charset="0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Процентное соотношение отражает значимость каждой группы в системе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льготного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зачисления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в Хабаровском районе</a:t>
            </a:r>
          </a:p>
          <a:p>
            <a:pPr marL="285750" indent="-285750" algn="just">
              <a:buClr>
                <a:srgbClr val="1A177F"/>
              </a:buClr>
              <a:buFont typeface="Wingdings" panose="05000000000000000000" charset="0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charset="0"/>
                <a:ea typeface="Arial" panose="020B0604020202020204" pitchFamily="34" charset="-122"/>
                <a:cs typeface="Georgia" panose="02040502050405020303" charset="0"/>
                <a:sym typeface="+mn-ea"/>
              </a:rPr>
              <a:t>Нормативно-правовое обеспечение охватывает разнообразные социальные группы с приоритетом для ключевых ведомств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Georgia" panose="02040502050405020303" charset="0"/>
              <a:ea typeface="Arial" panose="020B0604020202020204" pitchFamily="34" charset="-122"/>
              <a:cs typeface="Georgia" panose="02040502050405020303" charset="0"/>
              <a:sym typeface="+mn-ea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62100" y="2978150"/>
          <a:ext cx="10437495" cy="372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2310,3321930,332287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2_1"/>
  <p:tag name="KSO_WM_TEMPLATE_CATEGORY" val="diagram"/>
  <p:tag name="KSO_WM_TEMPLATE_INDEX" val="2023823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33_1*l_h_f*1_2_1"/>
  <p:tag name="KSO_WM_TEMPLATE_CATEGORY" val="diagram"/>
  <p:tag name="KSO_WM_TEMPLATE_INDEX" val="20238233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447.54987476943387,&quot;left&quot;:77.39999999999998,&quot;top&quot;:76.11751636415015,&quot;width&quot;:822.88669553741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33_1*l_h_a*1_2_1"/>
  <p:tag name="KSO_WM_TEMPLATE_CATEGORY" val="diagram"/>
  <p:tag name="KSO_WM_TEMPLATE_INDEX" val="20238233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447.54987476943387,&quot;left&quot;:77.39999999999998,&quot;top&quot;:76.11751636415015,&quot;width&quot;:822.886695537417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Title"/>
  <p:tag name="KSO_WM_UNIT_TEXT_FILL_FORE_SCHEMECOLOR_INDEX" val="1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2_2"/>
  <p:tag name="KSO_WM_TEMPLATE_CATEGORY" val="diagram"/>
  <p:tag name="KSO_WM_TEMPLATE_INDEX" val="20238233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2_3"/>
  <p:tag name="KSO_WM_TEMPLATE_CATEGORY" val="diagram"/>
  <p:tag name="KSO_WM_TEMPLATE_INDEX" val="20238233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LINE_FORE_SCHEMECOLOR_INDEX_BRIGHTNESS" val="0"/>
  <p:tag name="KSO_WM_UNIT_LINE_FILL_TYPE" val="2"/>
  <p:tag name="KSO_WM_UNIT_SHADOW_SCHEMECOLOR_INDEX_BRIGHTNESS" val="0.4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1_2"/>
  <p:tag name="KSO_WM_TEMPLATE_CATEGORY" val="diagram"/>
  <p:tag name="KSO_WM_TEMPLATE_INDEX" val="20238233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2,&quot;transparency&quot;:0},&quot;type&quot;:1},&quot;shadow&quot;:{&quot;brightness&quot;:0.400000005960464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1_3"/>
  <p:tag name="KSO_WM_TEMPLATE_CATEGORY" val="diagram"/>
  <p:tag name="KSO_WM_TEMPLATE_INDEX" val="20238233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8170_3*m_h_a*1_4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8170_3*m_h_a*1_3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3_1"/>
  <p:tag name="KSO_WM_TEMPLATE_CATEGORY" val="diagram"/>
  <p:tag name="KSO_WM_TEMPLATE_INDEX" val="20238170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3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9*429"/>
  <p:tag name="TABLE_ENDDRAG_RECT" val="97*111*859*4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8170_3*m_h_a*1_2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8170_3*m_h_a*1_1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8170_3*m_h_f*1_3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9.8999938964844,&quot;left&quot;:24.727004702110026,&quot;top&quot;:110.07500305175782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38170_3*m_h_f*1_4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8170_3*m_h_f*1_1_1"/>
  <p:tag name="KSO_WM_TEMPLATE_CATEGORY" val="diagram"/>
  <p:tag name="KSO_WM_TEMPLATE_INDEX" val="20238170"/>
  <p:tag name="KSO_WM_UNIT_LAYERLEVEL" val="1_1_1"/>
  <p:tag name="KSO_WM_TAG_VERSION" val="3.0"/>
  <p:tag name="KSO_WM_UNIT_VALUE" val="65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9.8999938964844,&quot;left&quot;:24.727004702110026,&quot;top&quot;:110.07500305175782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8170_3*m_h_f*1_2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9.8999938964844,&quot;left&quot;:24.727004702110026,&quot;top&quot;:110.07500305175782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0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3_3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3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3_4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3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3_2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3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7"/>
  <p:tag name="KSO_WM_DIAGRAM_USE_COLOR_VALUE" val="{&quot;color_scheme&quot;:1,&quot;color_type&quot;:1,&quot;theme_color_indexes&quot;:[]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4_3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4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8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9*432"/>
  <p:tag name="TABLE_ENDDRAG_RECT" val="97*99*859*4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4_1"/>
  <p:tag name="KSO_WM_TEMPLATE_CATEGORY" val="diagram"/>
  <p:tag name="KSO_WM_TEMPLATE_INDEX" val="20238170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4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4_4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4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4_2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4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1_3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1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1_1"/>
  <p:tag name="KSO_WM_TEMPLATE_CATEGORY" val="diagram"/>
  <p:tag name="KSO_WM_TEMPLATE_INDEX" val="20238170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1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1_4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1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1_2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1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2_3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2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2_1"/>
  <p:tag name="KSO_WM_TEMPLATE_CATEGORY" val="diagram"/>
  <p:tag name="KSO_WM_TEMPLATE_INDEX" val="20238170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i"/>
  <p:tag name="KSO_WM_UNIT_INDEX" val="1_2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2_4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2_4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9*434"/>
  <p:tag name="TABLE_ENDDRAG_RECT" val="98*99*859*43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3*m_h_i*1_2_2"/>
  <p:tag name="KSO_WM_TEMPLATE_CATEGORY" val="diagram"/>
  <p:tag name="KSO_WM_TEMPLATE_INDEX" val="20238170"/>
  <p:tag name="KSO_WM_UNIT_LAYERLEVEL" val="1_1_1"/>
  <p:tag name="KSO_WM_TAG_VERSION" val="3.0"/>
  <p:tag name="KSO_WM_UNIT_TYPE" val="m_h_i"/>
  <p:tag name="KSO_WM_UNIT_INDEX" val="1_2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6"/>
  <p:tag name="KSO_WM_DIAGRAM_USE_COLOR_VALUE" val="{&quot;color_scheme&quot;:1,&quot;color_type&quot;:1,&quot;theme_color_indexes&quot;:[]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4"/>
  <p:tag name="KSO_WM_DIAGRAM_COLOR_TEXT_CAN_REMOVE" val="n"/>
  <p:tag name="KSO_WM_UNIT_VALUE" val="83*8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238170_3*m_h_x*1_4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36.59999389648436,&quot;left&quot;:96.52700470211002,&quot;top&quot;:136.82500305175782,&quot;width&quot;:855.44606933593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70_1*l_h_i*1_1_2"/>
  <p:tag name="KSO_WM_TEMPLATE_CATEGORY" val="diagram"/>
  <p:tag name="KSO_WM_TEMPLATE_INDEX" val="20238370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96.03968503937017,&quot;left&quot;:65.35,&quot;top&quot;:130.14999999999995,&quot;width&quot;:593.208862675080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70_1*l_h_i*1_2_2"/>
  <p:tag name="KSO_WM_TEMPLATE_CATEGORY" val="diagram"/>
  <p:tag name="KSO_WM_TEMPLATE_INDEX" val="20238370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96.03968503937017,&quot;left&quot;:65.35,&quot;top&quot;:130.14999999999995,&quot;width&quot;:593.2088626750801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DIAGRAM_USE_COLOR_VALUE" val="{&quot;color_scheme&quot;:1,&quot;color_type&quot;:1,&quot;theme_color_indexes&quot;:[]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70_1*l_h_f*1_1_1"/>
  <p:tag name="KSO_WM_TEMPLATE_CATEGORY" val="diagram"/>
  <p:tag name="KSO_WM_TEMPLATE_INDEX" val="20238370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0.98968503937016,&quot;left&quot;:112.1,&quot;top&quot;:143.49999999999994,&quot;width&quot;:448.50212598425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UNIT_PRESET_TEXT" val="Presentations are communication tools that can be used as demonstrations, lectures, speeches, reports, and more. It serves a variety of purposes, making presentations powerful tools for convincing and teaching."/>
  <p:tag name="KSO_WM_DIAGRAM_USE_COLOR_VALUE" val="{&quot;color_scheme&quot;:1,&quot;color_type&quot;:1,&quot;theme_color_indexes&quot;:[]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70_1*l_h_f*1_2_1"/>
  <p:tag name="KSO_WM_TEMPLATE_CATEGORY" val="diagram"/>
  <p:tag name="KSO_WM_TEMPLATE_INDEX" val="20238370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0.98968503937016,&quot;left&quot;:112.1,&quot;top&quot;:143.49999999999994,&quot;width&quot;:448.50212598425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PRESET_TEXT" val="Presentations are communication tools that can be used as demonstrations, lectures, speeches, reports, and more. It serves a variety of purposes, making presentations powerful tools for convincing and teaching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370_1*l_h_i*1_1_1"/>
  <p:tag name="KSO_WM_TEMPLATE_CATEGORY" val="diagram"/>
  <p:tag name="KSO_WM_TEMPLATE_INDEX" val="20238370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96.03968503937017,&quot;left&quot;:65.35,&quot;top&quot;:130.14999999999995,&quot;width&quot;:593.20886267508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UNIT_PRESET_TEXT" val="01"/>
  <p:tag name="KSO_WM_DIAGRAM_USE_COLOR_VALUE" val="{&quot;color_scheme&quot;:1,&quot;color_type&quot;:1,&quot;theme_color_indexes&quot;:[]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370_1*l_h_i*1_2_1"/>
  <p:tag name="KSO_WM_TEMPLATE_CATEGORY" val="diagram"/>
  <p:tag name="KSO_WM_TEMPLATE_INDEX" val="20238370"/>
  <p:tag name="KSO_WM_UNIT_LAYERLEVEL" val="1_1_1"/>
  <p:tag name="KSO_WM_TAG_VERSION" val="3.0"/>
  <p:tag name="KSO_WM_BEAUTIFY_FLAG" val="#wm#"/>
  <p:tag name="KSO_WM_DIAGRAM_MAX_ITEMCNT" val="2"/>
  <p:tag name="KSO_WM_DIAGRAM_MIN_ITEMCNT" val="2"/>
  <p:tag name="KSO_WM_DIAGRAM_VIRTUALLY_FRAME" val="{&quot;height&quot;:396.03968503937017,&quot;left&quot;:65.35,&quot;top&quot;:130.14999999999995,&quot;width&quot;:593.20886267508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PRESET_TEXT" val="0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7*431"/>
  <p:tag name="TABLE_ENDDRAG_RECT" val="99*103*857*4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7*431"/>
  <p:tag name="TABLE_ENDDRAG_RECT" val="99*103*857*4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diagram20238233_1*l_h_i*1_1_1"/>
  <p:tag name="KSO_WM_TEMPLATE_CATEGORY" val="diagram"/>
  <p:tag name="KSO_WM_TEMPLATE_INDEX" val="2023823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463.8824836358499,&quot;left&quot;:77.39999999999998,&quot;top&quot;:76.11751636415015,&quot;width&quot;:840.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5,&quot;colorType&quot;:1,&quot;foreColorIndex&quot;:13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33_1*l_h_f*1_1_1"/>
  <p:tag name="KSO_WM_TEMPLATE_CATEGORY" val="diagram"/>
  <p:tag name="KSO_WM_TEMPLATE_INDEX" val="20238233"/>
  <p:tag name="KSO_WM_UNIT_LAYERLEVEL" val="1_1_1"/>
  <p:tag name="KSO_WM_TAG_VERSION" val="3.0"/>
  <p:tag name="KSO_WM_UNIT_TEXT_FILL_FORE_SCHEMECOLOR_INDEX_BRIGHTNESS" val="0.35"/>
  <p:tag name="KSO_WM_DIAGRAM_GROUP_CODE" val="l1-1"/>
  <p:tag name="KSO_WM_DIAGRAM_MAX_ITEMCNT" val="6"/>
  <p:tag name="KSO_WM_DIAGRAM_MIN_ITEMCNT" val="2"/>
  <p:tag name="KSO_WM_DIAGRAM_VIRTUALLY_FRAME" val="{&quot;height&quot;:387.81118774414057,&quot;left&quot;:59.852674541323175,&quot;top&quot;:76.11751636415015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33_1*l_h_a*1_1_1"/>
  <p:tag name="KSO_WM_TEMPLATE_CATEGORY" val="diagram"/>
  <p:tag name="KSO_WM_TEMPLATE_INDEX" val="20238233"/>
  <p:tag name="KSO_WM_UNIT_LAYERLEVEL" val="1_1_1"/>
  <p:tag name="KSO_WM_TAG_VERSION" val="3.0"/>
  <p:tag name="KSO_WM_UNIT_TEXT_FILL_FORE_SCHEMECOLOR_INDEX_BRIGHTNESS" val="0.25"/>
  <p:tag name="KSO_WM_DIAGRAM_GROUP_CODE" val="l1-1"/>
  <p:tag name="KSO_WM_DIAGRAM_MAX_ITEMCNT" val="6"/>
  <p:tag name="KSO_WM_DIAGRAM_MIN_ITEMCNT" val="2"/>
  <p:tag name="KSO_WM_DIAGRAM_VIRTUALLY_FRAME" val="{&quot;height&quot;:387.81118774414057,&quot;left&quot;:59.852674541323175,&quot;top&quot;:76.11751636415015,&quot;width&quot;:840.43402099609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Title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Широкоэкранный</PresentationFormat>
  <Paragraphs>155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Office Theme</vt:lpstr>
      <vt:lpstr>Обзор льготного зачисления   в дошкольные организации  Хабаровского муниципального района  Хабаровского края</vt:lpstr>
      <vt:lpstr>Нормативно-правовая база  и социальная значимость  льготного зачисления</vt:lpstr>
      <vt:lpstr>Категории граждан с внеочередным  правом на зачисление
</vt:lpstr>
      <vt:lpstr>Категории граждан с внеочередным  правом на зачисление
</vt:lpstr>
      <vt:lpstr>Категории с первоочередным правом  на зачисление в дошкольные учреждения
</vt:lpstr>
      <vt:lpstr>Категории с первоочередным правом  на зачисление в дошкольные учреждения
</vt:lpstr>
      <vt:lpstr>Категории с первоочередным правом  на зачисление в дошкольные учреждения
</vt:lpstr>
      <vt:lpstr>Особенности документального подтверждения льгот</vt:lpstr>
      <vt:lpstr>Распределение категорий льготников по нормативным актам</vt:lpstr>
      <vt:lpstr>Значение льготного зачисления для семей военнослужащих и правоохранителей</vt:lpstr>
      <vt:lpstr>Меры социальной поддержки для многодетных семей и детей-инвалидов</vt:lpstr>
      <vt:lpstr>Подтверждающие документы и требования для льготников</vt:lpstr>
      <vt:lpstr>Итоги и значение льготного зачисления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льготного зачисления   в дошкольные организации  Хабаровского муниципального района  Хабаровского края</dc:title>
  <dc:creator/>
  <cp:lastModifiedBy>user</cp:lastModifiedBy>
  <cp:revision>3</cp:revision>
  <dcterms:created xsi:type="dcterms:W3CDTF">2025-10-13T12:11:32Z</dcterms:created>
  <dcterms:modified xsi:type="dcterms:W3CDTF">2025-10-13T23:34:40Z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DE78BE8E19A7455589BED71B38D9E39B_12</vt:lpwstr>
  </property>
  <property fmtid="{D5CDD505-2E9C-101B-9397-08002B2CF9AE}" pid="3" name="KSOProductBuildVer">
    <vt:lpwstr>1049-12.2.0.18911</vt:lpwstr>
  </property>
</Properties>
</file>